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dc701197-ab94-3f4d-0514-de17a79eb06a}">
          <p14:sldIdLst>
            <p14:sldId id="256"/>
          </p14:sldIdLst>
        </p14:section>
        <p14:section name="개요" id="{91cda12c-4140-c3d2-273f-4fc59b50dea5}">
          <p14:sldIdLst>
            <p14:sldId id="257"/>
            <p14:sldId id="258"/>
          </p14:sldIdLst>
        </p14:section>
        <p14:section name="기능" id="{91ffeb8c-6c7d-42f8-5314-440af6b2bc46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신뢰" id="{316dfcf8-98e8-a830-f657-46a5f91468de}">
          <p14:sldIdLst>
            <p14:sldId id="265"/>
            <p14:sldId id="266"/>
            <p14:sldId id="267"/>
          </p14:sldIdLst>
        </p14:section>
        <p14:section name="로드맵" id="{d1eb149c-f822-070f-56a0-dd331c28f208}">
          <p14:sldIdLst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SynCam은 일반 4K USB 웹캠에 센터 스테이지·손동작 실행·얼굴 연출과 보호를 더하는 Mac용 소프트웨어입니다. 모든 처리는 기기 안에서 일어납니다.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40080" y="1417320"/>
            <a:ext cx="566928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1828800"/>
            <a:ext cx="56692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337560"/>
            <a:ext cx="54864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2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2200" dirty="0"/>
          </a:p>
        </p:txBody>
      </p:sp>
      <p:sp>
        <p:nvSpPr>
          <p:cNvPr id="5" name="Text 0"/>
          <p:cNvSpPr/>
          <p:nvPr/>
        </p:nvSpPr>
        <p:spPr>
          <a:xfrm>
            <a:off x="640080" y="603504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Discover Creator  ·  syncam.pages.dev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4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SynCam  ·  서비스 소개서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474720"/>
            <a:ext cx="10515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mailto:dylan.kim@discovercreator.com" TargetMode="Externa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40080" y="141732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서비스 소개서</a:t>
            </a: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182880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600" b="1" dirty="0">
                <a:solidFill>
                  <a:schemeClr val="bg1"/>
                </a:solidFill>
              </a:rPr>
              <a:t>SynCam</a:t>
            </a:r>
            <a:endParaRPr lang="en-US" sz="6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33756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가지고 있는 웹캠을,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따라가는 AI 카메라로</a:t>
            </a:r>
            <a:endParaRPr lang="en-US" sz="2200" dirty="0"/>
          </a:p>
        </p:txBody>
      </p:sp>
      <p:pic>
        <p:nvPicPr>
          <p:cNvPr id="5" name="img_framing2_1" descr="framing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0" y="1234440"/>
            <a:ext cx="4937760" cy="2898648"/>
          </a:xfrm>
          <a:prstGeom prst="rect">
            <a:avLst/>
          </a:prstGeom>
        </p:spPr>
      </p:pic>
      <p:sp>
        <p:nvSpPr>
          <p:cNvPr id="6" name="bracket_2"/>
          <p:cNvSpPr/>
          <p:nvPr/>
        </p:nvSpPr>
        <p:spPr>
          <a:xfrm>
            <a:off x="6556248" y="116128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3"/>
          <p:cNvSpPr/>
          <p:nvPr/>
        </p:nvSpPr>
        <p:spPr>
          <a:xfrm>
            <a:off x="6556248" y="116128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4"/>
          <p:cNvSpPr/>
          <p:nvPr/>
        </p:nvSpPr>
        <p:spPr>
          <a:xfrm>
            <a:off x="11347704" y="116128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5"/>
          <p:cNvSpPr/>
          <p:nvPr/>
        </p:nvSpPr>
        <p:spPr>
          <a:xfrm>
            <a:off x="11640312" y="116128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6"/>
          <p:cNvSpPr/>
          <p:nvPr/>
        </p:nvSpPr>
        <p:spPr>
          <a:xfrm>
            <a:off x="6556248" y="420624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7"/>
          <p:cNvSpPr/>
          <p:nvPr/>
        </p:nvSpPr>
        <p:spPr>
          <a:xfrm>
            <a:off x="6556248" y="391363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8"/>
          <p:cNvSpPr/>
          <p:nvPr/>
        </p:nvSpPr>
        <p:spPr>
          <a:xfrm>
            <a:off x="11347704" y="420624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bracket_9"/>
          <p:cNvSpPr/>
          <p:nvPr/>
        </p:nvSpPr>
        <p:spPr>
          <a:xfrm>
            <a:off x="11640312" y="391363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4" name="text_10"/>
          <p:cNvSpPr txBox="1"/>
          <p:nvPr/>
        </p:nvSpPr>
        <p:spPr>
          <a:xfrm>
            <a:off x="6629400" y="43434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Mac용 온디바이스 AI 카메라 소프트웨어 · 2026.10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한 줄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SynCam은 무엇인가</a:t>
            </a:r>
            <a:endParaRPr lang="en-US" sz="3400" dirty="0"/>
          </a:p>
        </p:txBody>
      </p:sp>
      <p:sp>
        <p:nvSpPr>
          <p:cNvPr id="4" name="text_11"/>
          <p:cNvSpPr txBox="1"/>
          <p:nvPr/>
        </p:nvSpPr>
        <p:spPr>
          <a:xfrm>
            <a:off x="548640" y="169164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일반 4K USB 웹캠에 센터 스테이지 · 손동작 실행 · 얼굴 연출과 보호를 더하는 Mac용 AI 카메라 소프트웨어입니다.</a:t>
            </a:r>
            <a:endParaRPr lang="en-US" sz="2400" dirty="0"/>
          </a:p>
        </p:txBody>
      </p:sp>
      <p:sp>
        <p:nvSpPr>
          <p:cNvPr id="5" name="panel_12"/>
          <p:cNvSpPr/>
          <p:nvPr/>
        </p:nvSpPr>
        <p:spPr>
          <a:xfrm>
            <a:off x="548640" y="2880360"/>
            <a:ext cx="3520440" cy="2514600"/>
          </a:xfrm>
          <a:prstGeom prst="roundRect">
            <a:avLst>
              <a:gd name="adj" fmla="val 2909"/>
            </a:avLst>
          </a:prstGeom>
          <a:solidFill>
            <a:schemeClr val="tx2"/>
          </a:solidFill>
          <a:ln/>
        </p:spPr>
      </p:sp>
      <p:sp>
        <p:nvSpPr>
          <p:cNvPr id="6" name="text_13"/>
          <p:cNvSpPr txBox="1"/>
          <p:nvPr/>
        </p:nvSpPr>
        <p:spPr>
          <a:xfrm>
            <a:off x="822960" y="31363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01</a:t>
            </a:r>
            <a:endParaRPr lang="en-US" sz="1400" dirty="0"/>
          </a:p>
        </p:txBody>
      </p:sp>
      <p:sp>
        <p:nvSpPr>
          <p:cNvPr id="7" name="text_14"/>
          <p:cNvSpPr txBox="1"/>
          <p:nvPr/>
        </p:nvSpPr>
        <p:spPr>
          <a:xfrm>
            <a:off x="822960" y="35204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따라가는 프레이밍</a:t>
            </a:r>
            <a:endParaRPr lang="en-US" sz="2000" dirty="0"/>
          </a:p>
        </p:txBody>
      </p:sp>
      <p:sp>
        <p:nvSpPr>
          <p:cNvPr id="8" name="text_15"/>
          <p:cNvSpPr txBox="1"/>
          <p:nvPr/>
        </p:nvSpPr>
        <p:spPr>
          <a:xfrm>
            <a:off x="822960" y="402336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사람을 찾아 화면 가운데에 두고, 여러 명이면 함께 담습니다. 렌즈 보정 기반 재투영으로 «카메라를 돌린 것 같은» 원근을 만듭니다.</a:t>
            </a:r>
            <a:endParaRPr lang="en-US" sz="1500" dirty="0"/>
          </a:p>
        </p:txBody>
      </p:sp>
      <p:sp>
        <p:nvSpPr>
          <p:cNvPr id="9" name="panel_16"/>
          <p:cNvSpPr/>
          <p:nvPr/>
        </p:nvSpPr>
        <p:spPr>
          <a:xfrm>
            <a:off x="4270248" y="2880360"/>
            <a:ext cx="3520440" cy="2514600"/>
          </a:xfrm>
          <a:prstGeom prst="roundRect">
            <a:avLst>
              <a:gd name="adj" fmla="val 2909"/>
            </a:avLst>
          </a:prstGeom>
          <a:solidFill>
            <a:schemeClr val="tx2"/>
          </a:solidFill>
          <a:ln/>
        </p:spPr>
      </p:sp>
      <p:sp>
        <p:nvSpPr>
          <p:cNvPr id="10" name="text_17"/>
          <p:cNvSpPr txBox="1"/>
          <p:nvPr/>
        </p:nvSpPr>
        <p:spPr>
          <a:xfrm>
            <a:off x="4544568" y="31363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02</a:t>
            </a:r>
            <a:endParaRPr lang="en-US" sz="1400" dirty="0"/>
          </a:p>
        </p:txBody>
      </p:sp>
      <p:sp>
        <p:nvSpPr>
          <p:cNvPr id="11" name="text_18"/>
          <p:cNvSpPr txBox="1"/>
          <p:nvPr/>
        </p:nvSpPr>
        <p:spPr>
          <a:xfrm>
            <a:off x="4544568" y="35204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손동작 실행</a:t>
            </a:r>
            <a:endParaRPr lang="en-US" sz="2000" dirty="0"/>
          </a:p>
        </p:txBody>
      </p:sp>
      <p:sp>
        <p:nvSpPr>
          <p:cNvPr id="12" name="text_19"/>
          <p:cNvSpPr txBox="1"/>
          <p:nvPr/>
        </p:nvSpPr>
        <p:spPr>
          <a:xfrm>
            <a:off x="4544568" y="402336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손바닥·V·검지·엄지척·주먹, 휘두르기, 자세의 연결로 앱 열기·메뉴 누르기·재생 같은 실제 기능을 실행합니다.</a:t>
            </a:r>
            <a:endParaRPr lang="en-US" sz="1500" dirty="0"/>
          </a:p>
        </p:txBody>
      </p:sp>
      <p:sp>
        <p:nvSpPr>
          <p:cNvPr id="13" name="panel_20"/>
          <p:cNvSpPr/>
          <p:nvPr/>
        </p:nvSpPr>
        <p:spPr>
          <a:xfrm>
            <a:off x="7991856" y="2880360"/>
            <a:ext cx="3520440" cy="2514600"/>
          </a:xfrm>
          <a:prstGeom prst="roundRect">
            <a:avLst>
              <a:gd name="adj" fmla="val 2909"/>
            </a:avLst>
          </a:prstGeom>
          <a:solidFill>
            <a:schemeClr val="tx2"/>
          </a:solidFill>
          <a:ln/>
        </p:spPr>
      </p:sp>
      <p:sp>
        <p:nvSpPr>
          <p:cNvPr id="14" name="text_21"/>
          <p:cNvSpPr txBox="1"/>
          <p:nvPr/>
        </p:nvSpPr>
        <p:spPr>
          <a:xfrm>
            <a:off x="8266176" y="31363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_22"/>
          <p:cNvSpPr txBox="1"/>
          <p:nvPr/>
        </p:nvSpPr>
        <p:spPr>
          <a:xfrm>
            <a:off x="8266176" y="35204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얼굴 연출과 보호</a:t>
            </a:r>
            <a:endParaRPr lang="en-US" sz="2000" dirty="0"/>
          </a:p>
        </p:txBody>
      </p:sp>
      <p:sp>
        <p:nvSpPr>
          <p:cNvPr id="16" name="text_23"/>
          <p:cNvSpPr txBox="1"/>
          <p:nvPr/>
        </p:nvSpPr>
        <p:spPr>
          <a:xfrm>
            <a:off x="8266176" y="402336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3D 얼굴 메시로 자연스러운 보정, 모든 얼굴 모자이크, 안전장치가 붙은 얼굴 합성을 제공합니다.</a:t>
            </a:r>
            <a:endParaRPr lang="en-US" sz="1500" dirty="0"/>
          </a:p>
        </p:txBody>
      </p:sp>
      <p:sp>
        <p:nvSpPr>
          <p:cNvPr id="17" name="panel_24"/>
          <p:cNvSpPr/>
          <p:nvPr/>
        </p:nvSpPr>
        <p:spPr>
          <a:xfrm>
            <a:off x="548640" y="5559552"/>
            <a:ext cx="11027664" cy="457200"/>
          </a:xfrm>
          <a:prstGeom prst="roundRect">
            <a:avLst>
              <a:gd name="adj" fmla="val 16000"/>
            </a:avLst>
          </a:prstGeom>
          <a:solidFill>
            <a:srgbClr val="101318"/>
          </a:solidFill>
          <a:ln/>
        </p:spPr>
      </p:sp>
      <p:sp>
        <p:nvSpPr>
          <p:cNvPr id="18" name="text_25"/>
          <p:cNvSpPr txBox="1"/>
          <p:nvPr/>
        </p:nvSpPr>
        <p:spPr>
          <a:xfrm>
            <a:off x="777240" y="564184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모든 처리는 이 Mac 안에서 — 영상이 외부로 나가지 않고, 녹화하지 않습니다.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문제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대부분의 웹캠은 «보는 방식»이 고정돼 있습니다</a:t>
            </a:r>
            <a:endParaRPr lang="en-US" sz="3400" dirty="0"/>
          </a:p>
        </p:txBody>
      </p:sp>
      <p:sp>
        <p:nvSpPr>
          <p:cNvPr id="4" name="panel_26"/>
          <p:cNvSpPr/>
          <p:nvPr/>
        </p:nvSpPr>
        <p:spPr>
          <a:xfrm>
            <a:off x="548640" y="1783080"/>
            <a:ext cx="5449824" cy="1965960"/>
          </a:xfrm>
          <a:prstGeom prst="roundRect">
            <a:avLst>
              <a:gd name="adj" fmla="val 3721"/>
            </a:avLst>
          </a:prstGeom>
          <a:solidFill>
            <a:schemeClr val="tx2"/>
          </a:solidFill>
          <a:ln/>
        </p:spPr>
      </p:sp>
      <p:sp>
        <p:nvSpPr>
          <p:cNvPr id="5" name="text_27"/>
          <p:cNvSpPr txBox="1"/>
          <p:nvPr/>
        </p:nvSpPr>
        <p:spPr>
          <a:xfrm>
            <a:off x="822960" y="20391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01</a:t>
            </a:r>
            <a:endParaRPr lang="en-US" sz="1400" dirty="0"/>
          </a:p>
        </p:txBody>
      </p:sp>
      <p:sp>
        <p:nvSpPr>
          <p:cNvPr id="6" name="text_28"/>
          <p:cNvSpPr txBox="1"/>
          <p:nvPr/>
        </p:nvSpPr>
        <p:spPr>
          <a:xfrm>
            <a:off x="822960" y="2423160"/>
            <a:ext cx="49011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고정된 화각</a:t>
            </a:r>
            <a:endParaRPr lang="en-US" sz="2000" dirty="0"/>
          </a:p>
        </p:txBody>
      </p:sp>
      <p:sp>
        <p:nvSpPr>
          <p:cNvPr id="7" name="text_29"/>
          <p:cNvSpPr txBox="1"/>
          <p:nvPr/>
        </p:nvSpPr>
        <p:spPr>
          <a:xfrm>
            <a:off x="822960" y="2926080"/>
            <a:ext cx="4901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자리를 옮기면 화면 밖으로 나갑니다. 프레임을 맞추는 일은 늘 사람의 몫입니다.</a:t>
            </a:r>
            <a:endParaRPr lang="en-US" sz="1500" dirty="0"/>
          </a:p>
        </p:txBody>
      </p:sp>
      <p:sp>
        <p:nvSpPr>
          <p:cNvPr id="8" name="panel_30"/>
          <p:cNvSpPr/>
          <p:nvPr/>
        </p:nvSpPr>
        <p:spPr>
          <a:xfrm>
            <a:off x="6126480" y="1783080"/>
            <a:ext cx="5449824" cy="1965960"/>
          </a:xfrm>
          <a:prstGeom prst="roundRect">
            <a:avLst>
              <a:gd name="adj" fmla="val 3721"/>
            </a:avLst>
          </a:prstGeom>
          <a:solidFill>
            <a:schemeClr val="tx2"/>
          </a:solidFill>
          <a:ln/>
        </p:spPr>
      </p:sp>
      <p:sp>
        <p:nvSpPr>
          <p:cNvPr id="9" name="text_31"/>
          <p:cNvSpPr txBox="1"/>
          <p:nvPr/>
        </p:nvSpPr>
        <p:spPr>
          <a:xfrm>
            <a:off x="6400800" y="20391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02</a:t>
            </a:r>
            <a:endParaRPr lang="en-US" sz="1400" dirty="0"/>
          </a:p>
        </p:txBody>
      </p:sp>
      <p:sp>
        <p:nvSpPr>
          <p:cNvPr id="10" name="text_32"/>
          <p:cNvSpPr txBox="1"/>
          <p:nvPr/>
        </p:nvSpPr>
        <p:spPr>
          <a:xfrm>
            <a:off x="6400800" y="2423160"/>
            <a:ext cx="49011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하드웨어에 묶인 기능</a:t>
            </a:r>
            <a:endParaRPr lang="en-US" sz="2000" dirty="0"/>
          </a:p>
        </p:txBody>
      </p:sp>
      <p:sp>
        <p:nvSpPr>
          <p:cNvPr id="11" name="text_33"/>
          <p:cNvSpPr txBox="1"/>
          <p:nvPr/>
        </p:nvSpPr>
        <p:spPr>
          <a:xfrm>
            <a:off x="6400800" y="2926080"/>
            <a:ext cx="4901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사람을 따라가는 센터 스테이지·PTZ는 특정 카메라나 고가 장비의 기능이었습니다.</a:t>
            </a:r>
            <a:endParaRPr lang="en-US" sz="1500" dirty="0"/>
          </a:p>
        </p:txBody>
      </p:sp>
      <p:sp>
        <p:nvSpPr>
          <p:cNvPr id="12" name="panel_34"/>
          <p:cNvSpPr/>
          <p:nvPr/>
        </p:nvSpPr>
        <p:spPr>
          <a:xfrm>
            <a:off x="548640" y="3931920"/>
            <a:ext cx="5449824" cy="1965960"/>
          </a:xfrm>
          <a:prstGeom prst="roundRect">
            <a:avLst>
              <a:gd name="adj" fmla="val 3721"/>
            </a:avLst>
          </a:prstGeom>
          <a:solidFill>
            <a:schemeClr val="tx2"/>
          </a:solidFill>
          <a:ln/>
        </p:spPr>
      </p:sp>
      <p:sp>
        <p:nvSpPr>
          <p:cNvPr id="13" name="text_35"/>
          <p:cNvSpPr txBox="1"/>
          <p:nvPr/>
        </p:nvSpPr>
        <p:spPr>
          <a:xfrm>
            <a:off x="822960" y="418795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03</a:t>
            </a:r>
            <a:endParaRPr lang="en-US" sz="1400" dirty="0"/>
          </a:p>
        </p:txBody>
      </p:sp>
      <p:sp>
        <p:nvSpPr>
          <p:cNvPr id="14" name="text_36"/>
          <p:cNvSpPr txBox="1"/>
          <p:nvPr/>
        </p:nvSpPr>
        <p:spPr>
          <a:xfrm>
            <a:off x="822960" y="4572000"/>
            <a:ext cx="49011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손은 키보드로</a:t>
            </a:r>
            <a:endParaRPr lang="en-US" sz="2000" dirty="0"/>
          </a:p>
        </p:txBody>
      </p:sp>
      <p:sp>
        <p:nvSpPr>
          <p:cNvPr id="15" name="text_37"/>
          <p:cNvSpPr txBox="1"/>
          <p:nvPr/>
        </p:nvSpPr>
        <p:spPr>
          <a:xfrm>
            <a:off x="822960" y="5074920"/>
            <a:ext cx="4901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통화·발표 중에도 재생, 다음 장, 앱 전환을 하려면 손이 키보드와 마우스로 가야 합니다.</a:t>
            </a:r>
            <a:endParaRPr lang="en-US" sz="1500" dirty="0"/>
          </a:p>
        </p:txBody>
      </p:sp>
      <p:sp>
        <p:nvSpPr>
          <p:cNvPr id="16" name="panel_38"/>
          <p:cNvSpPr/>
          <p:nvPr/>
        </p:nvSpPr>
        <p:spPr>
          <a:xfrm>
            <a:off x="6126480" y="3931920"/>
            <a:ext cx="5449824" cy="1965960"/>
          </a:xfrm>
          <a:prstGeom prst="roundRect">
            <a:avLst>
              <a:gd name="adj" fmla="val 3721"/>
            </a:avLst>
          </a:prstGeom>
          <a:solidFill>
            <a:schemeClr val="tx2"/>
          </a:solidFill>
          <a:ln/>
        </p:spPr>
      </p:sp>
      <p:sp>
        <p:nvSpPr>
          <p:cNvPr id="17" name="text_39"/>
          <p:cNvSpPr txBox="1"/>
          <p:nvPr/>
        </p:nvSpPr>
        <p:spPr>
          <a:xfrm>
            <a:off x="6400800" y="418795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04</a:t>
            </a:r>
            <a:endParaRPr lang="en-US" sz="1400" dirty="0"/>
          </a:p>
        </p:txBody>
      </p:sp>
      <p:sp>
        <p:nvSpPr>
          <p:cNvPr id="18" name="text_40"/>
          <p:cNvSpPr txBox="1"/>
          <p:nvPr/>
        </p:nvSpPr>
        <p:spPr>
          <a:xfrm>
            <a:off x="6400800" y="4572000"/>
            <a:ext cx="49011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얼굴 노출의 부담</a:t>
            </a:r>
            <a:endParaRPr lang="en-US" sz="2000" dirty="0"/>
          </a:p>
        </p:txBody>
      </p:sp>
      <p:sp>
        <p:nvSpPr>
          <p:cNvPr id="19" name="text_41"/>
          <p:cNvSpPr txBox="1"/>
          <p:nvPr/>
        </p:nvSpPr>
        <p:spPr>
          <a:xfrm>
            <a:off x="6400800" y="5074920"/>
            <a:ext cx="4901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얼굴을 가리거나 다듬는 선택지가 없거나, 영상을 외부 서버로 보내야 했습니다.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기능 01 · 소프트웨어 센터 스테이지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사람을 따라가는 프레이밍</a:t>
            </a:r>
            <a:endParaRPr lang="en-US" sz="3400" dirty="0"/>
          </a:p>
        </p:txBody>
      </p:sp>
      <p:pic>
        <p:nvPicPr>
          <p:cNvPr id="4" name="img_framing_42" descr="fram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783080"/>
            <a:ext cx="6309360" cy="3703320"/>
          </a:xfrm>
          <a:prstGeom prst="rect">
            <a:avLst/>
          </a:prstGeom>
        </p:spPr>
      </p:pic>
      <p:sp>
        <p:nvSpPr>
          <p:cNvPr id="5" name="bracket_43"/>
          <p:cNvSpPr/>
          <p:nvPr/>
        </p:nvSpPr>
        <p:spPr>
          <a:xfrm>
            <a:off x="56692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44"/>
          <p:cNvSpPr/>
          <p:nvPr/>
        </p:nvSpPr>
        <p:spPr>
          <a:xfrm>
            <a:off x="56692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45"/>
          <p:cNvSpPr/>
          <p:nvPr/>
        </p:nvSpPr>
        <p:spPr>
          <a:xfrm>
            <a:off x="672998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46"/>
          <p:cNvSpPr/>
          <p:nvPr/>
        </p:nvSpPr>
        <p:spPr>
          <a:xfrm>
            <a:off x="702259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47"/>
          <p:cNvSpPr/>
          <p:nvPr/>
        </p:nvSpPr>
        <p:spPr>
          <a:xfrm>
            <a:off x="566928" y="555955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48"/>
          <p:cNvSpPr/>
          <p:nvPr/>
        </p:nvSpPr>
        <p:spPr>
          <a:xfrm>
            <a:off x="566928" y="526694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49"/>
          <p:cNvSpPr/>
          <p:nvPr/>
        </p:nvSpPr>
        <p:spPr>
          <a:xfrm>
            <a:off x="6729984" y="555955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50"/>
          <p:cNvSpPr/>
          <p:nvPr/>
        </p:nvSpPr>
        <p:spPr>
          <a:xfrm>
            <a:off x="7022592" y="526694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bullets_51"/>
          <p:cNvSpPr txBox="1"/>
          <p:nvPr/>
        </p:nvSpPr>
        <p:spPr>
          <a:xfrm>
            <a:off x="7360920" y="1783080"/>
            <a:ext cx="4251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4K 원본에서 1080p를 잘라 2배까지 원본 해상도로 확대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얼굴 + 상반신 검출을 합쳐 사람을 놓치지 않음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흔들림 무시 구간 + 임계감쇠 스프링 — 넘치지 않고 부드럽게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두 명 이상이면 모두 담도록 줌을 넓힘</a:t>
            </a:r>
            <a:endParaRPr lang="en-US" sz="1600" dirty="0"/>
          </a:p>
        </p:txBody>
      </p:sp>
      <p:sp>
        <p:nvSpPr>
          <p:cNvPr id="14" name="stat_52"/>
          <p:cNvSpPr txBox="1"/>
          <p:nvPr/>
        </p:nvSpPr>
        <p:spPr>
          <a:xfrm>
            <a:off x="7360920" y="4206240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±16.9°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 </a:t>
            </a:r>
            <a:endParaRPr lang="en-US" sz="4400" dirty="0"/>
          </a:p>
        </p:txBody>
      </p:sp>
      <p:sp>
        <p:nvSpPr>
          <p:cNvPr id="15" name="text_53"/>
          <p:cNvSpPr txBox="1"/>
          <p:nvPr/>
        </p:nvSpPr>
        <p:spPr>
          <a:xfrm>
            <a:off x="7360920" y="51206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가상 팬 (2× 줌)</a:t>
            </a:r>
            <a:endParaRPr lang="en-US" sz="1400" dirty="0"/>
          </a:p>
        </p:txBody>
      </p:sp>
      <p:sp>
        <p:nvSpPr>
          <p:cNvPr id="16" name="stat_54"/>
          <p:cNvSpPr txBox="1"/>
          <p:nvPr/>
        </p:nvSpPr>
        <p:spPr>
          <a:xfrm>
            <a:off x="9555480" y="4206240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±12.2°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 </a:t>
            </a:r>
            <a:endParaRPr lang="en-US" sz="4400" dirty="0"/>
          </a:p>
        </p:txBody>
      </p:sp>
      <p:sp>
        <p:nvSpPr>
          <p:cNvPr id="17" name="text_55"/>
          <p:cNvSpPr txBox="1"/>
          <p:nvPr/>
        </p:nvSpPr>
        <p:spPr>
          <a:xfrm>
            <a:off x="9555480" y="51206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가상 틸트 (2× 줌)</a:t>
            </a:r>
            <a:endParaRPr lang="en-US" sz="1400" dirty="0"/>
          </a:p>
        </p:txBody>
      </p:sp>
      <p:sp>
        <p:nvSpPr>
          <p:cNvPr id="18" name="text_56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범위는 렌즈 보정으로 잰 가로 화각 79.7°에서 계산한 값입니다(내부 실측).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기능 01 · 재투영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잘라내는 게 아니라, 카메라를 돌립니다</a:t>
            </a:r>
            <a:endParaRPr lang="en-US" sz="3400" dirty="0"/>
          </a:p>
        </p:txBody>
      </p:sp>
      <p:pic>
        <p:nvPicPr>
          <p:cNvPr id="4" name="img_reproj_57" descr="reproj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0" y="1783080"/>
            <a:ext cx="6400800" cy="4233672"/>
          </a:xfrm>
          <a:prstGeom prst="rect">
            <a:avLst/>
          </a:prstGeom>
        </p:spPr>
      </p:pic>
      <p:sp>
        <p:nvSpPr>
          <p:cNvPr id="5" name="bracket_58"/>
          <p:cNvSpPr/>
          <p:nvPr/>
        </p:nvSpPr>
        <p:spPr>
          <a:xfrm>
            <a:off x="504748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59"/>
          <p:cNvSpPr/>
          <p:nvPr/>
        </p:nvSpPr>
        <p:spPr>
          <a:xfrm>
            <a:off x="504748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60"/>
          <p:cNvSpPr/>
          <p:nvPr/>
        </p:nvSpPr>
        <p:spPr>
          <a:xfrm>
            <a:off x="1130198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61"/>
          <p:cNvSpPr/>
          <p:nvPr/>
        </p:nvSpPr>
        <p:spPr>
          <a:xfrm>
            <a:off x="1159459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62"/>
          <p:cNvSpPr/>
          <p:nvPr/>
        </p:nvSpPr>
        <p:spPr>
          <a:xfrm>
            <a:off x="5047488" y="6089904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63"/>
          <p:cNvSpPr/>
          <p:nvPr/>
        </p:nvSpPr>
        <p:spPr>
          <a:xfrm>
            <a:off x="5047488" y="5797296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64"/>
          <p:cNvSpPr/>
          <p:nvPr/>
        </p:nvSpPr>
        <p:spPr>
          <a:xfrm>
            <a:off x="11301984" y="6089904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65"/>
          <p:cNvSpPr/>
          <p:nvPr/>
        </p:nvSpPr>
        <p:spPr>
          <a:xfrm>
            <a:off x="11594592" y="5797296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bullets_66"/>
          <p:cNvSpPr txBox="1"/>
          <p:nvPr/>
        </p:nvSpPr>
        <p:spPr>
          <a:xfrm>
            <a:off x="548640" y="1783080"/>
            <a:ext cx="42062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렌즈 보정</a:t>
            </a:r>
            <a:pPr indent="0" marL="0">
              <a:spcAft>
                <a:spcPts val="1600"/>
              </a:spcAft>
              <a:buNone/>
            </a:pPr>
            <a:r>
              <a:rPr lang="en-US" sz="1700" dirty="0">
                <a:solidFill>
                  <a:schemeClr val="bg1"/>
                </a:solidFill>
              </a:rPr>
              <a:t> — 체커보드로 렌즈의 실제 화각·왜곡을 측정</a:t>
            </a:r>
            <a:endParaRPr lang="en-US" sz="1700" dirty="0"/>
          </a:p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가상 카메라 회전</a:t>
            </a:r>
            <a:pPr indent="0" marL="0">
              <a:spcAft>
                <a:spcPts val="1600"/>
              </a:spcAft>
              <a:buNone/>
            </a:pPr>
            <a:r>
              <a:rPr lang="en-US" sz="1700" dirty="0">
                <a:solidFill>
                  <a:schemeClr val="bg1"/>
                </a:solidFill>
              </a:rPr>
              <a:t> — 같은 광학 중심에서 회전한 이상적 카메라로 다시 투영</a:t>
            </a:r>
            <a:endParaRPr lang="en-US" sz="1700" dirty="0"/>
          </a:p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Metal 셰이더</a:t>
            </a:r>
            <a:pPr indent="0" marL="0">
              <a:spcAft>
                <a:spcPts val="1600"/>
              </a:spcAft>
              <a:buNone/>
            </a:pPr>
            <a:r>
              <a:rPr lang="en-US" sz="1700" dirty="0">
                <a:solidFill>
                  <a:schemeClr val="bg1"/>
                </a:solidFill>
              </a:rPr>
              <a:t> — 출력 픽셀마다 원본 좌표를 계산, 복사 없이 GPU에서</a:t>
            </a:r>
            <a:endParaRPr lang="en-US" sz="1700" dirty="0"/>
          </a:p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700" b="1" dirty="0">
                <a:solidFill>
                  <a:schemeClr val="accent1"/>
                </a:solidFill>
              </a:rPr>
              <a:t>결과</a:t>
            </a:r>
            <a:pPr indent="0" marL="0">
              <a:spcAft>
                <a:spcPts val="1600"/>
              </a:spcAft>
              <a:buNone/>
            </a:pPr>
            <a:r>
              <a:rPr lang="en-US" sz="1700" dirty="0">
                <a:solidFill>
                  <a:schemeClr val="bg1"/>
                </a:solidFill>
              </a:rPr>
              <a:t> — 단순 자르기에서 생기는 가장자리 얼굴 늘어남이 없음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기능 02 · 손동작 실행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손짓 하나로 실제 기능을 실행합니다</a:t>
            </a:r>
            <a:endParaRPr lang="en-US" sz="3400" dirty="0"/>
          </a:p>
        </p:txBody>
      </p:sp>
      <p:pic>
        <p:nvPicPr>
          <p:cNvPr id="4" name="img_hand_palm_67" descr="hand_pal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783080"/>
            <a:ext cx="2468880" cy="2898648"/>
          </a:xfrm>
          <a:prstGeom prst="rect">
            <a:avLst/>
          </a:prstGeom>
        </p:spPr>
      </p:pic>
      <p:sp>
        <p:nvSpPr>
          <p:cNvPr id="5" name="bracket_68"/>
          <p:cNvSpPr/>
          <p:nvPr/>
        </p:nvSpPr>
        <p:spPr>
          <a:xfrm>
            <a:off x="61264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69"/>
          <p:cNvSpPr/>
          <p:nvPr/>
        </p:nvSpPr>
        <p:spPr>
          <a:xfrm>
            <a:off x="61264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70"/>
          <p:cNvSpPr/>
          <p:nvPr/>
        </p:nvSpPr>
        <p:spPr>
          <a:xfrm>
            <a:off x="293522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71"/>
          <p:cNvSpPr/>
          <p:nvPr/>
        </p:nvSpPr>
        <p:spPr>
          <a:xfrm>
            <a:off x="322783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72"/>
          <p:cNvSpPr/>
          <p:nvPr/>
        </p:nvSpPr>
        <p:spPr>
          <a:xfrm>
            <a:off x="612648" y="475488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73"/>
          <p:cNvSpPr/>
          <p:nvPr/>
        </p:nvSpPr>
        <p:spPr>
          <a:xfrm>
            <a:off x="612648" y="446227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74"/>
          <p:cNvSpPr/>
          <p:nvPr/>
        </p:nvSpPr>
        <p:spPr>
          <a:xfrm>
            <a:off x="2935224" y="475488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75"/>
          <p:cNvSpPr/>
          <p:nvPr/>
        </p:nvSpPr>
        <p:spPr>
          <a:xfrm>
            <a:off x="3227832" y="446227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text_76"/>
          <p:cNvSpPr txBox="1"/>
          <p:nvPr/>
        </p:nvSpPr>
        <p:spPr>
          <a:xfrm>
            <a:off x="685800" y="48188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손바닥</a:t>
            </a:r>
            <a:endParaRPr lang="en-US" sz="1600" dirty="0"/>
          </a:p>
        </p:txBody>
      </p:sp>
      <p:pic>
        <p:nvPicPr>
          <p:cNvPr id="14" name="img_hand_v_77" descr="hand_v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52" y="1783080"/>
            <a:ext cx="2468880" cy="2898648"/>
          </a:xfrm>
          <a:prstGeom prst="rect">
            <a:avLst/>
          </a:prstGeom>
        </p:spPr>
      </p:pic>
      <p:sp>
        <p:nvSpPr>
          <p:cNvPr id="15" name="bracket_78"/>
          <p:cNvSpPr/>
          <p:nvPr/>
        </p:nvSpPr>
        <p:spPr>
          <a:xfrm>
            <a:off x="3429000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6" name="bracket_79"/>
          <p:cNvSpPr/>
          <p:nvPr/>
        </p:nvSpPr>
        <p:spPr>
          <a:xfrm>
            <a:off x="3429000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7" name="bracket_80"/>
          <p:cNvSpPr/>
          <p:nvPr/>
        </p:nvSpPr>
        <p:spPr>
          <a:xfrm>
            <a:off x="5751576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8" name="bracket_81"/>
          <p:cNvSpPr/>
          <p:nvPr/>
        </p:nvSpPr>
        <p:spPr>
          <a:xfrm>
            <a:off x="6044184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9" name="bracket_82"/>
          <p:cNvSpPr/>
          <p:nvPr/>
        </p:nvSpPr>
        <p:spPr>
          <a:xfrm>
            <a:off x="3429000" y="475488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0" name="bracket_83"/>
          <p:cNvSpPr/>
          <p:nvPr/>
        </p:nvSpPr>
        <p:spPr>
          <a:xfrm>
            <a:off x="3429000" y="446227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1" name="bracket_84"/>
          <p:cNvSpPr/>
          <p:nvPr/>
        </p:nvSpPr>
        <p:spPr>
          <a:xfrm>
            <a:off x="5751576" y="475488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2" name="bracket_85"/>
          <p:cNvSpPr/>
          <p:nvPr/>
        </p:nvSpPr>
        <p:spPr>
          <a:xfrm>
            <a:off x="6044184" y="446227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3" name="text_86"/>
          <p:cNvSpPr txBox="1"/>
          <p:nvPr/>
        </p:nvSpPr>
        <p:spPr>
          <a:xfrm>
            <a:off x="3502152" y="48188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V</a:t>
            </a:r>
            <a:endParaRPr lang="en-US" sz="1600" dirty="0"/>
          </a:p>
        </p:txBody>
      </p:sp>
      <p:pic>
        <p:nvPicPr>
          <p:cNvPr id="24" name="img_hand_thumb_87" descr="hand_thumb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504" y="1783080"/>
            <a:ext cx="2468880" cy="2898648"/>
          </a:xfrm>
          <a:prstGeom prst="rect">
            <a:avLst/>
          </a:prstGeom>
        </p:spPr>
      </p:pic>
      <p:sp>
        <p:nvSpPr>
          <p:cNvPr id="25" name="bracket_88"/>
          <p:cNvSpPr/>
          <p:nvPr/>
        </p:nvSpPr>
        <p:spPr>
          <a:xfrm>
            <a:off x="6245352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6" name="bracket_89"/>
          <p:cNvSpPr/>
          <p:nvPr/>
        </p:nvSpPr>
        <p:spPr>
          <a:xfrm>
            <a:off x="624535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7" name="bracket_90"/>
          <p:cNvSpPr/>
          <p:nvPr/>
        </p:nvSpPr>
        <p:spPr>
          <a:xfrm>
            <a:off x="856792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8" name="bracket_91"/>
          <p:cNvSpPr/>
          <p:nvPr/>
        </p:nvSpPr>
        <p:spPr>
          <a:xfrm>
            <a:off x="8860536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9" name="bracket_92"/>
          <p:cNvSpPr/>
          <p:nvPr/>
        </p:nvSpPr>
        <p:spPr>
          <a:xfrm>
            <a:off x="6245352" y="475488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0" name="bracket_93"/>
          <p:cNvSpPr/>
          <p:nvPr/>
        </p:nvSpPr>
        <p:spPr>
          <a:xfrm>
            <a:off x="6245352" y="446227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1" name="bracket_94"/>
          <p:cNvSpPr/>
          <p:nvPr/>
        </p:nvSpPr>
        <p:spPr>
          <a:xfrm>
            <a:off x="8567928" y="475488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2" name="bracket_95"/>
          <p:cNvSpPr/>
          <p:nvPr/>
        </p:nvSpPr>
        <p:spPr>
          <a:xfrm>
            <a:off x="8860536" y="446227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3" name="text_96"/>
          <p:cNvSpPr txBox="1"/>
          <p:nvPr/>
        </p:nvSpPr>
        <p:spPr>
          <a:xfrm>
            <a:off x="6318504" y="48188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엄지척</a:t>
            </a:r>
            <a:endParaRPr lang="en-US" sz="1600" dirty="0"/>
          </a:p>
        </p:txBody>
      </p:sp>
      <p:pic>
        <p:nvPicPr>
          <p:cNvPr id="34" name="img_hand_swipe_97" descr="hand_swip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856" y="1783080"/>
            <a:ext cx="2468880" cy="2898648"/>
          </a:xfrm>
          <a:prstGeom prst="rect">
            <a:avLst/>
          </a:prstGeom>
        </p:spPr>
      </p:pic>
      <p:sp>
        <p:nvSpPr>
          <p:cNvPr id="35" name="bracket_98"/>
          <p:cNvSpPr/>
          <p:nvPr/>
        </p:nvSpPr>
        <p:spPr>
          <a:xfrm>
            <a:off x="906170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6" name="bracket_99"/>
          <p:cNvSpPr/>
          <p:nvPr/>
        </p:nvSpPr>
        <p:spPr>
          <a:xfrm>
            <a:off x="9061704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7" name="bracket_100"/>
          <p:cNvSpPr/>
          <p:nvPr/>
        </p:nvSpPr>
        <p:spPr>
          <a:xfrm>
            <a:off x="11384280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8" name="bracket_101"/>
          <p:cNvSpPr/>
          <p:nvPr/>
        </p:nvSpPr>
        <p:spPr>
          <a:xfrm>
            <a:off x="1167688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9" name="bracket_102"/>
          <p:cNvSpPr/>
          <p:nvPr/>
        </p:nvSpPr>
        <p:spPr>
          <a:xfrm>
            <a:off x="9061704" y="475488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0" name="bracket_103"/>
          <p:cNvSpPr/>
          <p:nvPr/>
        </p:nvSpPr>
        <p:spPr>
          <a:xfrm>
            <a:off x="9061704" y="446227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1" name="bracket_104"/>
          <p:cNvSpPr/>
          <p:nvPr/>
        </p:nvSpPr>
        <p:spPr>
          <a:xfrm>
            <a:off x="11384280" y="475488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2" name="bracket_105"/>
          <p:cNvSpPr/>
          <p:nvPr/>
        </p:nvSpPr>
        <p:spPr>
          <a:xfrm>
            <a:off x="11676888" y="446227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3" name="text_106"/>
          <p:cNvSpPr txBox="1"/>
          <p:nvPr/>
        </p:nvSpPr>
        <p:spPr>
          <a:xfrm>
            <a:off x="9134856" y="48188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검지 휘두르기</a:t>
            </a:r>
            <a:endParaRPr lang="en-US" sz="1600" dirty="0"/>
          </a:p>
        </p:txBody>
      </p:sp>
      <p:sp>
        <p:nvSpPr>
          <p:cNvPr id="44" name="text_107"/>
          <p:cNvSpPr txBox="1"/>
          <p:nvPr/>
        </p:nvSpPr>
        <p:spPr>
          <a:xfrm>
            <a:off x="548640" y="53035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자세 5종(손바닥·V·검지·엄지척·주먹) · 움직임(좌우·상하 휘두르기) · 연결(예: 손바닥 → 주먹)을 조합해 기능에 연결합니다. Apple Vision 손 관절 21점 기반.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기능 02 · 실행 대상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키를 흉내 내지 않고, 앱이 가진 기능을 누릅니다</a:t>
            </a:r>
            <a:endParaRPr lang="en-US" sz="3400" dirty="0"/>
          </a:p>
        </p:txBody>
      </p:sp>
      <p:graphicFrame>
        <p:nvGraphicFramePr>
          <p:cNvPr id="8" name="table_actions_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6035040"/>
                <a:gridCol w="22860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실행 대상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예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실측 지연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앱 열기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음악 앱 열기 · 회의 앱 앞으로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0.11–0.28 s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앱 메뉴 누르기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메뉴 항목을 읽어 바로 누름(손쉬운 사용)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0.001–0.014 s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미디어 키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재생/일시정지 · 다음 곡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—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키 조합 · 단축어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스크린샷 · 단축어.app 실행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—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앱 종료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이미 꺼진 앱은 건너뜀(다시 켜지 않음)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—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</a:tbl>
          </a:graphicData>
        </a:graphic>
      </p:graphicFrame>
      <p:sp>
        <p:nvSpPr>
          <p:cNvPr id="5" name="text_109"/>
          <p:cNvSpPr txBox="1"/>
          <p:nvPr/>
        </p:nvSpPr>
        <p:spPr>
          <a:xfrm>
            <a:off x="548640" y="55778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«—» 는 따로 재지 않은 항목입니다. 카메라→판정 지연의 대부분(≈47 ms)은 카메라·USB 구간입니다(내부 실측).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기능 03 · 얼굴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얼굴을 3D로 이해하고, 다듬고, 가립니다</a:t>
            </a:r>
            <a:endParaRPr lang="en-US" sz="3400" dirty="0"/>
          </a:p>
        </p:txBody>
      </p:sp>
      <p:pic>
        <p:nvPicPr>
          <p:cNvPr id="4" name="img_face_mesh_110" descr="face_mes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783080"/>
            <a:ext cx="2651760" cy="3063240"/>
          </a:xfrm>
          <a:prstGeom prst="rect">
            <a:avLst/>
          </a:prstGeom>
        </p:spPr>
      </p:pic>
      <p:sp>
        <p:nvSpPr>
          <p:cNvPr id="5" name="bracket_111"/>
          <p:cNvSpPr/>
          <p:nvPr/>
        </p:nvSpPr>
        <p:spPr>
          <a:xfrm>
            <a:off x="93268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112"/>
          <p:cNvSpPr/>
          <p:nvPr/>
        </p:nvSpPr>
        <p:spPr>
          <a:xfrm>
            <a:off x="93268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113"/>
          <p:cNvSpPr/>
          <p:nvPr/>
        </p:nvSpPr>
        <p:spPr>
          <a:xfrm>
            <a:off x="343814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114"/>
          <p:cNvSpPr/>
          <p:nvPr/>
        </p:nvSpPr>
        <p:spPr>
          <a:xfrm>
            <a:off x="373075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115"/>
          <p:cNvSpPr/>
          <p:nvPr/>
        </p:nvSpPr>
        <p:spPr>
          <a:xfrm>
            <a:off x="932688" y="491947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116"/>
          <p:cNvSpPr/>
          <p:nvPr/>
        </p:nvSpPr>
        <p:spPr>
          <a:xfrm>
            <a:off x="932688" y="462686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117"/>
          <p:cNvSpPr/>
          <p:nvPr/>
        </p:nvSpPr>
        <p:spPr>
          <a:xfrm>
            <a:off x="3438144" y="491947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118"/>
          <p:cNvSpPr/>
          <p:nvPr/>
        </p:nvSpPr>
        <p:spPr>
          <a:xfrm>
            <a:off x="3730752" y="462686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text_119"/>
          <p:cNvSpPr txBox="1"/>
          <p:nvPr/>
        </p:nvSpPr>
        <p:spPr>
          <a:xfrm>
            <a:off x="685800" y="49834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3D 얼굴 메시</a:t>
            </a:r>
            <a:endParaRPr lang="en-US" sz="1800" dirty="0"/>
          </a:p>
        </p:txBody>
      </p:sp>
      <p:sp>
        <p:nvSpPr>
          <p:cNvPr id="14" name="text_120"/>
          <p:cNvSpPr txBox="1"/>
          <p:nvPr/>
        </p:nvSpPr>
        <p:spPr>
          <a:xfrm>
            <a:off x="685800" y="5394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표정·자세를 모양과 분리 · 프레임당 3.2 ms</a:t>
            </a:r>
            <a:endParaRPr lang="en-US" sz="1400" dirty="0"/>
          </a:p>
        </p:txBody>
      </p:sp>
      <p:pic>
        <p:nvPicPr>
          <p:cNvPr id="15" name="img_face_slim_121" descr="face_slim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1783080"/>
            <a:ext cx="2651760" cy="3063240"/>
          </a:xfrm>
          <a:prstGeom prst="rect">
            <a:avLst/>
          </a:prstGeom>
        </p:spPr>
      </p:pic>
      <p:sp>
        <p:nvSpPr>
          <p:cNvPr id="16" name="bracket_122"/>
          <p:cNvSpPr/>
          <p:nvPr/>
        </p:nvSpPr>
        <p:spPr>
          <a:xfrm>
            <a:off x="468172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7" name="bracket_123"/>
          <p:cNvSpPr/>
          <p:nvPr/>
        </p:nvSpPr>
        <p:spPr>
          <a:xfrm>
            <a:off x="468172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8" name="bracket_124"/>
          <p:cNvSpPr/>
          <p:nvPr/>
        </p:nvSpPr>
        <p:spPr>
          <a:xfrm>
            <a:off x="718718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9" name="bracket_125"/>
          <p:cNvSpPr/>
          <p:nvPr/>
        </p:nvSpPr>
        <p:spPr>
          <a:xfrm>
            <a:off x="747979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0" name="bracket_126"/>
          <p:cNvSpPr/>
          <p:nvPr/>
        </p:nvSpPr>
        <p:spPr>
          <a:xfrm>
            <a:off x="4681728" y="491947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1" name="bracket_127"/>
          <p:cNvSpPr/>
          <p:nvPr/>
        </p:nvSpPr>
        <p:spPr>
          <a:xfrm>
            <a:off x="4681728" y="462686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2" name="bracket_128"/>
          <p:cNvSpPr/>
          <p:nvPr/>
        </p:nvSpPr>
        <p:spPr>
          <a:xfrm>
            <a:off x="7187184" y="491947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3" name="bracket_129"/>
          <p:cNvSpPr/>
          <p:nvPr/>
        </p:nvSpPr>
        <p:spPr>
          <a:xfrm>
            <a:off x="7479792" y="462686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4" name="text_130"/>
          <p:cNvSpPr txBox="1"/>
          <p:nvPr/>
        </p:nvSpPr>
        <p:spPr>
          <a:xfrm>
            <a:off x="4434840" y="49834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얼굴 보정</a:t>
            </a:r>
            <a:endParaRPr lang="en-US" sz="1800" dirty="0"/>
          </a:p>
        </p:txBody>
      </p:sp>
      <p:sp>
        <p:nvSpPr>
          <p:cNvPr id="25" name="text_131"/>
          <p:cNvSpPr txBox="1"/>
          <p:nvPr/>
        </p:nvSpPr>
        <p:spPr>
          <a:xfrm>
            <a:off x="4434840" y="5394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정지 떨림 0.57 px · 접힘 0 (오프라인 판정)</a:t>
            </a:r>
            <a:endParaRPr lang="en-US" sz="1400" dirty="0"/>
          </a:p>
        </p:txBody>
      </p:sp>
      <p:pic>
        <p:nvPicPr>
          <p:cNvPr id="26" name="img_face_mosaic_132" descr="face_mosai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1783080"/>
            <a:ext cx="2651760" cy="3063240"/>
          </a:xfrm>
          <a:prstGeom prst="rect">
            <a:avLst/>
          </a:prstGeom>
        </p:spPr>
      </p:pic>
      <p:sp>
        <p:nvSpPr>
          <p:cNvPr id="27" name="bracket_133"/>
          <p:cNvSpPr/>
          <p:nvPr/>
        </p:nvSpPr>
        <p:spPr>
          <a:xfrm>
            <a:off x="843076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8" name="bracket_134"/>
          <p:cNvSpPr/>
          <p:nvPr/>
        </p:nvSpPr>
        <p:spPr>
          <a:xfrm>
            <a:off x="843076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9" name="bracket_135"/>
          <p:cNvSpPr/>
          <p:nvPr/>
        </p:nvSpPr>
        <p:spPr>
          <a:xfrm>
            <a:off x="1093622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0" name="bracket_136"/>
          <p:cNvSpPr/>
          <p:nvPr/>
        </p:nvSpPr>
        <p:spPr>
          <a:xfrm>
            <a:off x="1122883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1" name="bracket_137"/>
          <p:cNvSpPr/>
          <p:nvPr/>
        </p:nvSpPr>
        <p:spPr>
          <a:xfrm>
            <a:off x="8430768" y="491947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2" name="bracket_138"/>
          <p:cNvSpPr/>
          <p:nvPr/>
        </p:nvSpPr>
        <p:spPr>
          <a:xfrm>
            <a:off x="8430768" y="462686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3" name="bracket_139"/>
          <p:cNvSpPr/>
          <p:nvPr/>
        </p:nvSpPr>
        <p:spPr>
          <a:xfrm>
            <a:off x="10936224" y="491947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4" name="bracket_140"/>
          <p:cNvSpPr/>
          <p:nvPr/>
        </p:nvSpPr>
        <p:spPr>
          <a:xfrm>
            <a:off x="11228832" y="462686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5" name="text_141"/>
          <p:cNvSpPr txBox="1"/>
          <p:nvPr/>
        </p:nvSpPr>
        <p:spPr>
          <a:xfrm>
            <a:off x="8183880" y="49834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모자이크 익명화</a:t>
            </a:r>
            <a:endParaRPr lang="en-US" sz="1800" dirty="0"/>
          </a:p>
        </p:txBody>
      </p:sp>
      <p:sp>
        <p:nvSpPr>
          <p:cNvPr id="36" name="text_142"/>
          <p:cNvSpPr txBox="1"/>
          <p:nvPr/>
        </p:nvSpPr>
        <p:spPr>
          <a:xfrm>
            <a:off x="8183880" y="5394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보이는 모든 얼굴 · GPU 추가 0.21 ms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기능 03 · 얼굴 합성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얼굴 합성 — 안전장치가 기능의 일부입니다</a:t>
            </a:r>
            <a:endParaRPr lang="en-US" sz="3400" dirty="0"/>
          </a:p>
        </p:txBody>
      </p:sp>
      <p:pic>
        <p:nvPicPr>
          <p:cNvPr id="4" name="img_face_comp_143" descr="face_co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783080"/>
            <a:ext cx="3566160" cy="4114800"/>
          </a:xfrm>
          <a:prstGeom prst="rect">
            <a:avLst/>
          </a:prstGeom>
        </p:spPr>
      </p:pic>
      <p:sp>
        <p:nvSpPr>
          <p:cNvPr id="5" name="bracket_144"/>
          <p:cNvSpPr/>
          <p:nvPr/>
        </p:nvSpPr>
        <p:spPr>
          <a:xfrm>
            <a:off x="61264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145"/>
          <p:cNvSpPr/>
          <p:nvPr/>
        </p:nvSpPr>
        <p:spPr>
          <a:xfrm>
            <a:off x="61264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146"/>
          <p:cNvSpPr/>
          <p:nvPr/>
        </p:nvSpPr>
        <p:spPr>
          <a:xfrm>
            <a:off x="403250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147"/>
          <p:cNvSpPr/>
          <p:nvPr/>
        </p:nvSpPr>
        <p:spPr>
          <a:xfrm>
            <a:off x="432511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148"/>
          <p:cNvSpPr/>
          <p:nvPr/>
        </p:nvSpPr>
        <p:spPr>
          <a:xfrm>
            <a:off x="612648" y="597103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149"/>
          <p:cNvSpPr/>
          <p:nvPr/>
        </p:nvSpPr>
        <p:spPr>
          <a:xfrm>
            <a:off x="612648" y="567842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150"/>
          <p:cNvSpPr/>
          <p:nvPr/>
        </p:nvSpPr>
        <p:spPr>
          <a:xfrm>
            <a:off x="4032504" y="597103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151"/>
          <p:cNvSpPr/>
          <p:nvPr/>
        </p:nvSpPr>
        <p:spPr>
          <a:xfrm>
            <a:off x="4325112" y="567842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mark_152"/>
          <p:cNvSpPr/>
          <p:nvPr/>
        </p:nvSpPr>
        <p:spPr>
          <a:xfrm>
            <a:off x="4754880" y="1874520"/>
            <a:ext cx="146304" cy="14630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4" name="text_153"/>
          <p:cNvSpPr txBox="1"/>
          <p:nvPr/>
        </p:nvSpPr>
        <p:spPr>
          <a:xfrm>
            <a:off x="5074920" y="1783080"/>
            <a:ext cx="64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출처가 있는 얼굴만 등록</a:t>
            </a:r>
            <a:endParaRPr lang="en-US" sz="1800" dirty="0"/>
          </a:p>
        </p:txBody>
      </p:sp>
      <p:sp>
        <p:nvSpPr>
          <p:cNvPr id="15" name="text_154"/>
          <p:cNvSpPr txBox="1"/>
          <p:nvPr/>
        </p:nvSpPr>
        <p:spPr>
          <a:xfrm>
            <a:off x="5074920" y="216712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본인 · 동의받음 · 생성 얼굴 중 하나를 고르지 않으면 등록 버튼이 켜지지 않습니다.</a:t>
            </a:r>
            <a:endParaRPr lang="en-US" sz="1400" dirty="0"/>
          </a:p>
        </p:txBody>
      </p:sp>
      <p:sp>
        <p:nvSpPr>
          <p:cNvPr id="16" name="mark_155"/>
          <p:cNvSpPr/>
          <p:nvPr/>
        </p:nvSpPr>
        <p:spPr>
          <a:xfrm>
            <a:off x="4754880" y="2926080"/>
            <a:ext cx="146304" cy="14630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7" name="text_156"/>
          <p:cNvSpPr txBox="1"/>
          <p:nvPr/>
        </p:nvSpPr>
        <p:spPr>
          <a:xfrm>
            <a:off x="5074920" y="2834640"/>
            <a:ext cx="64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합성 중 표시</a:t>
            </a:r>
            <a:endParaRPr lang="en-US" sz="1800" dirty="0"/>
          </a:p>
        </p:txBody>
      </p:sp>
      <p:sp>
        <p:nvSpPr>
          <p:cNvPr id="18" name="text_157"/>
          <p:cNvSpPr txBox="1"/>
          <p:nvPr/>
        </p:nvSpPr>
        <p:spPr>
          <a:xfrm>
            <a:off x="5074920" y="321868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합성이 켜져 있는 동안 «얼굴 합성 중» 표시가 화면에 뜹니다.</a:t>
            </a:r>
            <a:endParaRPr lang="en-US" sz="1400" dirty="0"/>
          </a:p>
        </p:txBody>
      </p:sp>
      <p:sp>
        <p:nvSpPr>
          <p:cNvPr id="19" name="mark_158"/>
          <p:cNvSpPr/>
          <p:nvPr/>
        </p:nvSpPr>
        <p:spPr>
          <a:xfrm>
            <a:off x="4754880" y="3977640"/>
            <a:ext cx="146304" cy="14630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0" name="text_159"/>
          <p:cNvSpPr txBox="1"/>
          <p:nvPr/>
        </p:nvSpPr>
        <p:spPr>
          <a:xfrm>
            <a:off x="5074920" y="3886200"/>
            <a:ext cx="64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합성 프레임은 저장하지 않음</a:t>
            </a:r>
            <a:endParaRPr lang="en-US" sz="1800" dirty="0"/>
          </a:p>
        </p:txBody>
      </p:sp>
      <p:sp>
        <p:nvSpPr>
          <p:cNvPr id="21" name="text_160"/>
          <p:cNvSpPr txBox="1"/>
          <p:nvPr/>
        </p:nvSpPr>
        <p:spPr>
          <a:xfrm>
            <a:off x="5074920" y="427024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SynCam은 녹화하지 않고, 합성 중에는 출력 스냅샷도 저장하지 않습니다.</a:t>
            </a:r>
            <a:endParaRPr lang="en-US" sz="1400" dirty="0"/>
          </a:p>
        </p:txBody>
      </p:sp>
      <p:sp>
        <p:nvSpPr>
          <p:cNvPr id="22" name="mark_161"/>
          <p:cNvSpPr/>
          <p:nvPr/>
        </p:nvSpPr>
        <p:spPr>
          <a:xfrm>
            <a:off x="4754880" y="5029200"/>
            <a:ext cx="146304" cy="14630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3" name="text_162"/>
          <p:cNvSpPr txBox="1"/>
          <p:nvPr/>
        </p:nvSpPr>
        <p:spPr>
          <a:xfrm>
            <a:off x="5074920" y="4937760"/>
            <a:ext cx="64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익명화에는 실존하지 않는 얼굴</a:t>
            </a:r>
            <a:endParaRPr lang="en-US" sz="1800" dirty="0"/>
          </a:p>
        </p:txBody>
      </p:sp>
      <p:sp>
        <p:nvSpPr>
          <p:cNvPr id="24" name="text_163"/>
          <p:cNvSpPr txBox="1"/>
          <p:nvPr/>
        </p:nvSpPr>
        <p:spPr>
          <a:xfrm>
            <a:off x="5074920" y="532180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가리기 목적의 프리셋은 생성 얼굴만 쓰도록 — 익명화가 사칭이 되지 않게.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온디바이스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영상은 이 기기를 떠나지 않습니다</a:t>
            </a:r>
            <a:endParaRPr lang="en-US" sz="3400" dirty="0"/>
          </a:p>
        </p:txBody>
      </p:sp>
      <p:pic>
        <p:nvPicPr>
          <p:cNvPr id="4" name="img_device_164" descr="devic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1783080"/>
            <a:ext cx="4160520" cy="4160520"/>
          </a:xfrm>
          <a:prstGeom prst="rect">
            <a:avLst/>
          </a:prstGeom>
        </p:spPr>
      </p:pic>
      <p:sp>
        <p:nvSpPr>
          <p:cNvPr id="5" name="bracket_165"/>
          <p:cNvSpPr/>
          <p:nvPr/>
        </p:nvSpPr>
        <p:spPr>
          <a:xfrm>
            <a:off x="724204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166"/>
          <p:cNvSpPr/>
          <p:nvPr/>
        </p:nvSpPr>
        <p:spPr>
          <a:xfrm>
            <a:off x="724204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167"/>
          <p:cNvSpPr/>
          <p:nvPr/>
        </p:nvSpPr>
        <p:spPr>
          <a:xfrm>
            <a:off x="1125626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168"/>
          <p:cNvSpPr/>
          <p:nvPr/>
        </p:nvSpPr>
        <p:spPr>
          <a:xfrm>
            <a:off x="1154887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169"/>
          <p:cNvSpPr/>
          <p:nvPr/>
        </p:nvSpPr>
        <p:spPr>
          <a:xfrm>
            <a:off x="7242048" y="601675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170"/>
          <p:cNvSpPr/>
          <p:nvPr/>
        </p:nvSpPr>
        <p:spPr>
          <a:xfrm>
            <a:off x="7242048" y="572414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171"/>
          <p:cNvSpPr/>
          <p:nvPr/>
        </p:nvSpPr>
        <p:spPr>
          <a:xfrm>
            <a:off x="11256264" y="6016752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172"/>
          <p:cNvSpPr/>
          <p:nvPr/>
        </p:nvSpPr>
        <p:spPr>
          <a:xfrm>
            <a:off x="11548872" y="5724144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bullets_173"/>
          <p:cNvSpPr txBox="1"/>
          <p:nvPr/>
        </p:nvSpPr>
        <p:spPr>
          <a:xfrm>
            <a:off x="548640" y="1783080"/>
            <a:ext cx="64008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검출 · 추적 · 렌더 전부 기기 안에서</a:t>
            </a:r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chemeClr val="bg1"/>
                </a:solidFill>
              </a:rPr>
              <a:t> — Apple Vision · Core ML · Metal</a:t>
            </a:r>
            <a:endParaRPr lang="en-US" sz="17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녹화하지 않음</a:t>
            </a:r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chemeClr val="bg1"/>
                </a:solidFill>
              </a:rPr>
              <a:t> — 합성 중에는 스냅샷도 저장하지 않음</a:t>
            </a:r>
            <a:endParaRPr lang="en-US" sz="17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네트워크가 필요 없음</a:t>
            </a:r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chemeClr val="bg1"/>
                </a:solidFill>
              </a:rPr>
              <a:t> — 오프라인에서도 같은 동작</a:t>
            </a:r>
            <a:endParaRPr lang="en-US" sz="17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700" b="1" dirty="0">
                <a:solidFill>
                  <a:schemeClr val="bg1"/>
                </a:solidFill>
              </a:rPr>
              <a:t>공개 라이선스 모델</a:t>
            </a:r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chemeClr val="bg1"/>
                </a:solidFill>
              </a:rPr>
              <a:t> — 얼굴 메시·분할은 Apache-2.0 공개 모델을 Core ML로 변환해 사용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측정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측정으로 확인한 숫자</a:t>
            </a:r>
            <a:endParaRPr lang="en-US" sz="3400" dirty="0"/>
          </a:p>
        </p:txBody>
      </p:sp>
      <p:sp>
        <p:nvSpPr>
          <p:cNvPr id="4" name="panel_174"/>
          <p:cNvSpPr/>
          <p:nvPr/>
        </p:nvSpPr>
        <p:spPr>
          <a:xfrm>
            <a:off x="548640" y="1874520"/>
            <a:ext cx="2615184" cy="2377440"/>
          </a:xfrm>
          <a:prstGeom prst="roundRect">
            <a:avLst>
              <a:gd name="adj" fmla="val 3077"/>
            </a:avLst>
          </a:prstGeom>
          <a:solidFill>
            <a:schemeClr val="tx2"/>
          </a:solidFill>
          <a:ln/>
        </p:spPr>
      </p:sp>
      <p:sp>
        <p:nvSpPr>
          <p:cNvPr id="5" name="stat_175"/>
          <p:cNvSpPr txBox="1"/>
          <p:nvPr/>
        </p:nvSpPr>
        <p:spPr>
          <a:xfrm>
            <a:off x="822960" y="214884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 fps</a:t>
            </a:r>
            <a:endParaRPr lang="en-US" sz="5400" dirty="0"/>
          </a:p>
        </p:txBody>
      </p:sp>
      <p:sp>
        <p:nvSpPr>
          <p:cNvPr id="6" name="text_176"/>
          <p:cNvSpPr txBox="1"/>
          <p:nvPr/>
        </p:nvSpPr>
        <p:spPr>
          <a:xfrm>
            <a:off x="822960" y="30632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4K 캡처 · 출력 유지</a:t>
            </a:r>
            <a:endParaRPr lang="en-US" sz="1400" dirty="0"/>
          </a:p>
        </p:txBody>
      </p:sp>
      <p:sp>
        <p:nvSpPr>
          <p:cNvPr id="7" name="panel_177"/>
          <p:cNvSpPr/>
          <p:nvPr/>
        </p:nvSpPr>
        <p:spPr>
          <a:xfrm>
            <a:off x="3364992" y="1874520"/>
            <a:ext cx="2615184" cy="2377440"/>
          </a:xfrm>
          <a:prstGeom prst="roundRect">
            <a:avLst>
              <a:gd name="adj" fmla="val 3077"/>
            </a:avLst>
          </a:prstGeom>
          <a:solidFill>
            <a:schemeClr val="tx2"/>
          </a:solidFill>
          <a:ln/>
        </p:spPr>
      </p:sp>
      <p:sp>
        <p:nvSpPr>
          <p:cNvPr id="8" name="stat_178"/>
          <p:cNvSpPr txBox="1"/>
          <p:nvPr/>
        </p:nvSpPr>
        <p:spPr>
          <a:xfrm>
            <a:off x="3639312" y="214884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47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 ms</a:t>
            </a:r>
            <a:endParaRPr lang="en-US" sz="5400" dirty="0"/>
          </a:p>
        </p:txBody>
      </p:sp>
      <p:sp>
        <p:nvSpPr>
          <p:cNvPr id="9" name="text_179"/>
          <p:cNvSpPr txBox="1"/>
          <p:nvPr/>
        </p:nvSpPr>
        <p:spPr>
          <a:xfrm>
            <a:off x="3639312" y="30632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카메라 → 화면 지연 중앙값¹</a:t>
            </a:r>
            <a:endParaRPr lang="en-US" sz="1400" dirty="0"/>
          </a:p>
        </p:txBody>
      </p:sp>
      <p:sp>
        <p:nvSpPr>
          <p:cNvPr id="10" name="panel_180"/>
          <p:cNvSpPr/>
          <p:nvPr/>
        </p:nvSpPr>
        <p:spPr>
          <a:xfrm>
            <a:off x="6181344" y="1874520"/>
            <a:ext cx="2615184" cy="2377440"/>
          </a:xfrm>
          <a:prstGeom prst="roundRect">
            <a:avLst>
              <a:gd name="adj" fmla="val 3077"/>
            </a:avLst>
          </a:prstGeom>
          <a:solidFill>
            <a:schemeClr val="tx2"/>
          </a:solidFill>
          <a:ln/>
        </p:spPr>
      </p:sp>
      <p:sp>
        <p:nvSpPr>
          <p:cNvPr id="11" name="stat_181"/>
          <p:cNvSpPr txBox="1"/>
          <p:nvPr/>
        </p:nvSpPr>
        <p:spPr>
          <a:xfrm>
            <a:off x="6455664" y="214884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3.2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 ms</a:t>
            </a:r>
            <a:endParaRPr lang="en-US" sz="5400" dirty="0"/>
          </a:p>
        </p:txBody>
      </p:sp>
      <p:sp>
        <p:nvSpPr>
          <p:cNvPr id="12" name="text_182"/>
          <p:cNvSpPr txBox="1"/>
          <p:nvPr/>
        </p:nvSpPr>
        <p:spPr>
          <a:xfrm>
            <a:off x="6455664" y="30632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얼굴 3D 메시 추정 (프레임당)</a:t>
            </a:r>
            <a:endParaRPr lang="en-US" sz="1400" dirty="0"/>
          </a:p>
        </p:txBody>
      </p:sp>
      <p:sp>
        <p:nvSpPr>
          <p:cNvPr id="13" name="panel_183"/>
          <p:cNvSpPr/>
          <p:nvPr/>
        </p:nvSpPr>
        <p:spPr>
          <a:xfrm>
            <a:off x="8997696" y="1874520"/>
            <a:ext cx="2615184" cy="2377440"/>
          </a:xfrm>
          <a:prstGeom prst="roundRect">
            <a:avLst>
              <a:gd name="adj" fmla="val 3077"/>
            </a:avLst>
          </a:prstGeom>
          <a:solidFill>
            <a:schemeClr val="tx2"/>
          </a:solidFill>
          <a:ln/>
        </p:spPr>
      </p:sp>
      <p:sp>
        <p:nvSpPr>
          <p:cNvPr id="14" name="stat_184"/>
          <p:cNvSpPr txBox="1"/>
          <p:nvPr/>
        </p:nvSpPr>
        <p:spPr>
          <a:xfrm>
            <a:off x="9272016" y="214884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94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 </a:t>
            </a:r>
            <a:endParaRPr lang="en-US" sz="5400" dirty="0"/>
          </a:p>
        </p:txBody>
      </p:sp>
      <p:sp>
        <p:nvSpPr>
          <p:cNvPr id="15" name="text_185"/>
          <p:cNvSpPr txBox="1"/>
          <p:nvPr/>
        </p:nvSpPr>
        <p:spPr>
          <a:xfrm>
            <a:off x="9272016" y="30632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자동 테스트 통과</a:t>
            </a:r>
            <a:endParaRPr lang="en-US" sz="1400" dirty="0"/>
          </a:p>
        </p:txBody>
      </p:sp>
      <p:sp>
        <p:nvSpPr>
          <p:cNvPr id="16" name="bullets_186"/>
          <p:cNvSpPr txBox="1"/>
          <p:nvPr/>
        </p:nvSpPr>
        <p:spPr>
          <a:xfrm>
            <a:off x="548640" y="457200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설계 단계에서 예측을 먼저 적고, 측정으로 맞고 틀림을 판정합니다.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틀린 예측은 지우지 않고 기록합니다 — 이번 개발에서 측정이 설계를 뒤집은 것이 여섯 번입니다.</a:t>
            </a:r>
            <a:endParaRPr lang="en-US" sz="1500" dirty="0"/>
          </a:p>
        </p:txBody>
      </p:sp>
      <p:sp>
        <p:nvSpPr>
          <p:cNvPr id="17" name="text_187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¹ 지연의 대부분은 카메라·USB 구간입니다. 모든 수치는 내부 실측(Apple M4 Max, 4K USB 웹캠, 2026.10)이며 기기·카메라에 따라 다를 수 있습니다.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작동 방식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한 프레임이 지나가는 길</a:t>
            </a:r>
            <a:endParaRPr lang="en-US" sz="3400" dirty="0"/>
          </a:p>
        </p:txBody>
      </p:sp>
      <p:sp>
        <p:nvSpPr>
          <p:cNvPr id="4" name="panel_188"/>
          <p:cNvSpPr/>
          <p:nvPr/>
        </p:nvSpPr>
        <p:spPr>
          <a:xfrm>
            <a:off x="548640" y="2194560"/>
            <a:ext cx="1975104" cy="2103120"/>
          </a:xfrm>
          <a:prstGeom prst="roundRect">
            <a:avLst>
              <a:gd name="adj" fmla="val 3704"/>
            </a:avLst>
          </a:prstGeom>
          <a:solidFill>
            <a:srgbClr val="1A1E24"/>
          </a:solidFill>
          <a:ln/>
        </p:spPr>
      </p:sp>
      <p:sp>
        <p:nvSpPr>
          <p:cNvPr id="5" name="text_189"/>
          <p:cNvSpPr txBox="1"/>
          <p:nvPr/>
        </p:nvSpPr>
        <p:spPr>
          <a:xfrm>
            <a:off x="777240" y="237744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01</a:t>
            </a:r>
            <a:endParaRPr lang="en-US" sz="1300" dirty="0"/>
          </a:p>
        </p:txBody>
      </p:sp>
      <p:sp>
        <p:nvSpPr>
          <p:cNvPr id="6" name="text_190"/>
          <p:cNvSpPr txBox="1"/>
          <p:nvPr/>
        </p:nvSpPr>
        <p:spPr>
          <a:xfrm>
            <a:off x="777240" y="27432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4K 캡처</a:t>
            </a:r>
            <a:endParaRPr lang="en-US" sz="1900" dirty="0"/>
          </a:p>
        </p:txBody>
      </p:sp>
      <p:sp>
        <p:nvSpPr>
          <p:cNvPr id="7" name="text_191"/>
          <p:cNvSpPr txBox="1"/>
          <p:nvPr/>
        </p:nvSpPr>
        <p:spPr>
          <a:xfrm>
            <a:off x="777240" y="324612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3840×2160 · 30 fps</a:t>
            </a:r>
            <a:endParaRPr lang="en-US" sz="1300" dirty="0"/>
          </a:p>
        </p:txBody>
      </p:sp>
      <p:sp>
        <p:nvSpPr>
          <p:cNvPr id="8" name="text_192"/>
          <p:cNvSpPr txBox="1"/>
          <p:nvPr/>
        </p:nvSpPr>
        <p:spPr>
          <a:xfrm>
            <a:off x="2523744" y="3017520"/>
            <a:ext cx="292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→</a:t>
            </a:r>
            <a:endParaRPr lang="en-US" sz="2000" dirty="0"/>
          </a:p>
        </p:txBody>
      </p:sp>
      <p:sp>
        <p:nvSpPr>
          <p:cNvPr id="9" name="panel_193"/>
          <p:cNvSpPr/>
          <p:nvPr/>
        </p:nvSpPr>
        <p:spPr>
          <a:xfrm>
            <a:off x="2816352" y="2194560"/>
            <a:ext cx="1975104" cy="2103120"/>
          </a:xfrm>
          <a:prstGeom prst="roundRect">
            <a:avLst>
              <a:gd name="adj" fmla="val 3704"/>
            </a:avLst>
          </a:prstGeom>
          <a:solidFill>
            <a:srgbClr val="1A1E24"/>
          </a:solidFill>
          <a:ln/>
        </p:spPr>
      </p:sp>
      <p:sp>
        <p:nvSpPr>
          <p:cNvPr id="10" name="text_194"/>
          <p:cNvSpPr txBox="1"/>
          <p:nvPr/>
        </p:nvSpPr>
        <p:spPr>
          <a:xfrm>
            <a:off x="3044952" y="237744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02</a:t>
            </a:r>
            <a:endParaRPr lang="en-US" sz="1300" dirty="0"/>
          </a:p>
        </p:txBody>
      </p:sp>
      <p:sp>
        <p:nvSpPr>
          <p:cNvPr id="11" name="text_195"/>
          <p:cNvSpPr txBox="1"/>
          <p:nvPr/>
        </p:nvSpPr>
        <p:spPr>
          <a:xfrm>
            <a:off x="3044952" y="27432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인식</a:t>
            </a:r>
            <a:endParaRPr lang="en-US" sz="1900" dirty="0"/>
          </a:p>
        </p:txBody>
      </p:sp>
      <p:sp>
        <p:nvSpPr>
          <p:cNvPr id="12" name="text_196"/>
          <p:cNvSpPr txBox="1"/>
          <p:nvPr/>
        </p:nvSpPr>
        <p:spPr>
          <a:xfrm>
            <a:off x="3044952" y="324612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Vision 얼굴·상반신·손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Core ML 얼굴 메시</a:t>
            </a:r>
            <a:endParaRPr lang="en-US" sz="1300" dirty="0"/>
          </a:p>
        </p:txBody>
      </p:sp>
      <p:sp>
        <p:nvSpPr>
          <p:cNvPr id="13" name="text_197"/>
          <p:cNvSpPr txBox="1"/>
          <p:nvPr/>
        </p:nvSpPr>
        <p:spPr>
          <a:xfrm>
            <a:off x="4791456" y="3017520"/>
            <a:ext cx="292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→</a:t>
            </a:r>
            <a:endParaRPr lang="en-US" sz="2000" dirty="0"/>
          </a:p>
        </p:txBody>
      </p:sp>
      <p:sp>
        <p:nvSpPr>
          <p:cNvPr id="14" name="panel_198"/>
          <p:cNvSpPr/>
          <p:nvPr/>
        </p:nvSpPr>
        <p:spPr>
          <a:xfrm>
            <a:off x="5084064" y="2194560"/>
            <a:ext cx="1975104" cy="2103120"/>
          </a:xfrm>
          <a:prstGeom prst="roundRect">
            <a:avLst>
              <a:gd name="adj" fmla="val 3704"/>
            </a:avLst>
          </a:prstGeom>
          <a:solidFill>
            <a:srgbClr val="1A1E24"/>
          </a:solidFill>
          <a:ln/>
        </p:spPr>
      </p:sp>
      <p:sp>
        <p:nvSpPr>
          <p:cNvPr id="15" name="text_199"/>
          <p:cNvSpPr txBox="1"/>
          <p:nvPr/>
        </p:nvSpPr>
        <p:spPr>
          <a:xfrm>
            <a:off x="5312664" y="237744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03</a:t>
            </a:r>
            <a:endParaRPr lang="en-US" sz="1300" dirty="0"/>
          </a:p>
        </p:txBody>
      </p:sp>
      <p:sp>
        <p:nvSpPr>
          <p:cNvPr id="16" name="text_200"/>
          <p:cNvSpPr txBox="1"/>
          <p:nvPr/>
        </p:nvSpPr>
        <p:spPr>
          <a:xfrm>
            <a:off x="5312664" y="27432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판단</a:t>
            </a:r>
            <a:endParaRPr lang="en-US" sz="1900" dirty="0"/>
          </a:p>
        </p:txBody>
      </p:sp>
      <p:sp>
        <p:nvSpPr>
          <p:cNvPr id="17" name="text_201"/>
          <p:cNvSpPr txBox="1"/>
          <p:nvPr/>
        </p:nvSpPr>
        <p:spPr>
          <a:xfrm>
            <a:off x="5312664" y="324612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프레이밍 스프링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손동작 문법 · 얼굴 처리</a:t>
            </a:r>
            <a:endParaRPr lang="en-US" sz="1300" dirty="0"/>
          </a:p>
        </p:txBody>
      </p:sp>
      <p:sp>
        <p:nvSpPr>
          <p:cNvPr id="18" name="text_202"/>
          <p:cNvSpPr txBox="1"/>
          <p:nvPr/>
        </p:nvSpPr>
        <p:spPr>
          <a:xfrm>
            <a:off x="7059168" y="3017520"/>
            <a:ext cx="292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→</a:t>
            </a:r>
            <a:endParaRPr lang="en-US" sz="2000" dirty="0"/>
          </a:p>
        </p:txBody>
      </p:sp>
      <p:sp>
        <p:nvSpPr>
          <p:cNvPr id="19" name="panel_203"/>
          <p:cNvSpPr/>
          <p:nvPr/>
        </p:nvSpPr>
        <p:spPr>
          <a:xfrm>
            <a:off x="7351776" y="2194560"/>
            <a:ext cx="1975104" cy="2103120"/>
          </a:xfrm>
          <a:prstGeom prst="roundRect">
            <a:avLst>
              <a:gd name="adj" fmla="val 3704"/>
            </a:avLst>
          </a:prstGeom>
          <a:solidFill>
            <a:srgbClr val="1A1E24"/>
          </a:solidFill>
          <a:ln/>
        </p:spPr>
      </p:sp>
      <p:sp>
        <p:nvSpPr>
          <p:cNvPr id="20" name="text_204"/>
          <p:cNvSpPr txBox="1"/>
          <p:nvPr/>
        </p:nvSpPr>
        <p:spPr>
          <a:xfrm>
            <a:off x="7580376" y="237744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04</a:t>
            </a:r>
            <a:endParaRPr lang="en-US" sz="1300" dirty="0"/>
          </a:p>
        </p:txBody>
      </p:sp>
      <p:sp>
        <p:nvSpPr>
          <p:cNvPr id="21" name="text_205"/>
          <p:cNvSpPr txBox="1"/>
          <p:nvPr/>
        </p:nvSpPr>
        <p:spPr>
          <a:xfrm>
            <a:off x="7580376" y="27432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Metal 렌더</a:t>
            </a:r>
            <a:endParaRPr lang="en-US" sz="1900" dirty="0"/>
          </a:p>
        </p:txBody>
      </p:sp>
      <p:sp>
        <p:nvSpPr>
          <p:cNvPr id="22" name="text_206"/>
          <p:cNvSpPr txBox="1"/>
          <p:nvPr/>
        </p:nvSpPr>
        <p:spPr>
          <a:xfrm>
            <a:off x="7580376" y="324612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재투영 · 보정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모자이크 · 합성</a:t>
            </a:r>
            <a:endParaRPr lang="en-US" sz="1300" dirty="0"/>
          </a:p>
        </p:txBody>
      </p:sp>
      <p:sp>
        <p:nvSpPr>
          <p:cNvPr id="23" name="text_207"/>
          <p:cNvSpPr txBox="1"/>
          <p:nvPr/>
        </p:nvSpPr>
        <p:spPr>
          <a:xfrm>
            <a:off x="9326880" y="3017520"/>
            <a:ext cx="292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→</a:t>
            </a:r>
            <a:endParaRPr lang="en-US" sz="2000" dirty="0"/>
          </a:p>
        </p:txBody>
      </p:sp>
      <p:sp>
        <p:nvSpPr>
          <p:cNvPr id="24" name="panel_208"/>
          <p:cNvSpPr/>
          <p:nvPr/>
        </p:nvSpPr>
        <p:spPr>
          <a:xfrm>
            <a:off x="9619488" y="2194560"/>
            <a:ext cx="1975104" cy="2103120"/>
          </a:xfrm>
          <a:prstGeom prst="roundRect">
            <a:avLst>
              <a:gd name="adj" fmla="val 3704"/>
            </a:avLst>
          </a:prstGeom>
          <a:solidFill>
            <a:srgbClr val="2A2F37"/>
          </a:solidFill>
          <a:ln/>
        </p:spPr>
      </p:sp>
      <p:sp>
        <p:nvSpPr>
          <p:cNvPr id="25" name="text_209"/>
          <p:cNvSpPr txBox="1"/>
          <p:nvPr/>
        </p:nvSpPr>
        <p:spPr>
          <a:xfrm>
            <a:off x="9848088" y="237744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05</a:t>
            </a:r>
            <a:endParaRPr lang="en-US" sz="1300" dirty="0"/>
          </a:p>
        </p:txBody>
      </p:sp>
      <p:sp>
        <p:nvSpPr>
          <p:cNvPr id="26" name="text_210"/>
          <p:cNvSpPr txBox="1"/>
          <p:nvPr/>
        </p:nvSpPr>
        <p:spPr>
          <a:xfrm>
            <a:off x="9848088" y="27432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출력</a:t>
            </a:r>
            <a:endParaRPr lang="en-US" sz="1900" dirty="0"/>
          </a:p>
        </p:txBody>
      </p:sp>
      <p:sp>
        <p:nvSpPr>
          <p:cNvPr id="27" name="text_211"/>
          <p:cNvSpPr txBox="1"/>
          <p:nvPr/>
        </p:nvSpPr>
        <p:spPr>
          <a:xfrm>
            <a:off x="9848088" y="3246120"/>
            <a:ext cx="1691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미리보기 창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가상 카메라(준비 중)</a:t>
            </a:r>
            <a:endParaRPr lang="en-US" sz="1300" dirty="0"/>
          </a:p>
        </p:txBody>
      </p:sp>
      <p:sp>
        <p:nvSpPr>
          <p:cNvPr id="28" name="text_212"/>
          <p:cNvSpPr txBox="1"/>
          <p:nvPr/>
        </p:nvSpPr>
        <p:spPr>
          <a:xfrm>
            <a:off x="548640" y="47548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검출은 15 Hz, 렌더는 매 프레임 — 사이 프레임은 스프링이 이어 줍니다. 4K BGRA 변환 없이 420v 원본을 GPU로 바로 읽습니다.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현재와 다음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지금 되는 것, 준비 중인 것</a:t>
            </a:r>
            <a:endParaRPr lang="en-US" sz="3400" dirty="0"/>
          </a:p>
        </p:txBody>
      </p:sp>
      <p:sp>
        <p:nvSpPr>
          <p:cNvPr id="4" name="panel_213"/>
          <p:cNvSpPr/>
          <p:nvPr/>
        </p:nvSpPr>
        <p:spPr>
          <a:xfrm>
            <a:off x="548640" y="178308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tx2"/>
          </a:solidFill>
          <a:ln/>
        </p:spPr>
      </p:sp>
      <p:sp>
        <p:nvSpPr>
          <p:cNvPr id="5" name="text_214"/>
          <p:cNvSpPr txBox="1"/>
          <p:nvPr/>
        </p:nvSpPr>
        <p:spPr>
          <a:xfrm>
            <a:off x="822960" y="20116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지금</a:t>
            </a:r>
            <a:endParaRPr lang="en-US" sz="1500" dirty="0"/>
          </a:p>
        </p:txBody>
      </p:sp>
      <p:sp>
        <p:nvSpPr>
          <p:cNvPr id="6" name="text_215"/>
          <p:cNvSpPr txBox="1"/>
          <p:nvPr/>
        </p:nvSpPr>
        <p:spPr>
          <a:xfrm>
            <a:off x="822960" y="2395728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Mac 앱</a:t>
            </a:r>
            <a:endParaRPr lang="en-US" sz="2400" dirty="0"/>
          </a:p>
        </p:txBody>
      </p:sp>
      <p:sp>
        <p:nvSpPr>
          <p:cNvPr id="7" name="bullets_216"/>
          <p:cNvSpPr txBox="1"/>
          <p:nvPr/>
        </p:nvSpPr>
        <p:spPr>
          <a:xfrm>
            <a:off x="822960" y="310896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센터 스테이지 미리보기 · 추적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웹캠 화질 조정(UVC) · 재연결 자동 복구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손동작 실행 · 얼굴 보정 · 모자이크 · 합성</a:t>
            </a:r>
            <a:endParaRPr lang="en-US" sz="1500" dirty="0"/>
          </a:p>
        </p:txBody>
      </p:sp>
      <p:sp>
        <p:nvSpPr>
          <p:cNvPr id="8" name="panel_217"/>
          <p:cNvSpPr/>
          <p:nvPr/>
        </p:nvSpPr>
        <p:spPr>
          <a:xfrm>
            <a:off x="4270248" y="178308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tx2"/>
          </a:solidFill>
          <a:ln/>
        </p:spPr>
      </p:sp>
      <p:sp>
        <p:nvSpPr>
          <p:cNvPr id="9" name="text_218"/>
          <p:cNvSpPr txBox="1"/>
          <p:nvPr/>
        </p:nvSpPr>
        <p:spPr>
          <a:xfrm>
            <a:off x="4544568" y="20116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다음</a:t>
            </a:r>
            <a:endParaRPr lang="en-US" sz="1500" dirty="0"/>
          </a:p>
        </p:txBody>
      </p:sp>
      <p:sp>
        <p:nvSpPr>
          <p:cNvPr id="10" name="text_219"/>
          <p:cNvSpPr txBox="1"/>
          <p:nvPr/>
        </p:nvSpPr>
        <p:spPr>
          <a:xfrm>
            <a:off x="4544568" y="2395728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가상 카메라</a:t>
            </a:r>
            <a:endParaRPr lang="en-US" sz="2400" dirty="0"/>
          </a:p>
        </p:txBody>
      </p:sp>
      <p:sp>
        <p:nvSpPr>
          <p:cNvPr id="11" name="bullets_220"/>
          <p:cNvSpPr txBox="1"/>
          <p:nvPr/>
        </p:nvSpPr>
        <p:spPr>
          <a:xfrm>
            <a:off x="4544568" y="310896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Zoom · Meet · FaceTime 등에서 «SynCam» 카메라로 선택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확장 코드 완료 — 배포 서명 단계</a:t>
            </a:r>
            <a:endParaRPr lang="en-US" sz="1500" dirty="0"/>
          </a:p>
        </p:txBody>
      </p:sp>
      <p:sp>
        <p:nvSpPr>
          <p:cNvPr id="12" name="panel_221"/>
          <p:cNvSpPr/>
          <p:nvPr/>
        </p:nvSpPr>
        <p:spPr>
          <a:xfrm>
            <a:off x="7991856" y="178308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tx2"/>
          </a:solidFill>
          <a:ln/>
        </p:spPr>
      </p:sp>
      <p:sp>
        <p:nvSpPr>
          <p:cNvPr id="13" name="text_222"/>
          <p:cNvSpPr txBox="1"/>
          <p:nvPr/>
        </p:nvSpPr>
        <p:spPr>
          <a:xfrm>
            <a:off x="8266176" y="20116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그다음</a:t>
            </a:r>
            <a:endParaRPr lang="en-US" sz="1500" dirty="0"/>
          </a:p>
        </p:txBody>
      </p:sp>
      <p:sp>
        <p:nvSpPr>
          <p:cNvPr id="14" name="text_223"/>
          <p:cNvSpPr txBox="1"/>
          <p:nvPr/>
        </p:nvSpPr>
        <p:spPr>
          <a:xfrm>
            <a:off x="8266176" y="2395728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iPhone · Android</a:t>
            </a:r>
            <a:endParaRPr lang="en-US" sz="2400" dirty="0"/>
          </a:p>
        </p:txBody>
      </p:sp>
      <p:sp>
        <p:nvSpPr>
          <p:cNvPr id="15" name="bullets_224"/>
          <p:cNvSpPr txBox="1"/>
          <p:nvPr/>
        </p:nvSpPr>
        <p:spPr>
          <a:xfrm>
            <a:off x="8266176" y="310896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검증된 손동작 규칙·수치를 그대로 이식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테스트를 먼저 옮기고 구현을 맞춤</a:t>
            </a:r>
            <a:endParaRPr lang="en-US" sz="1500" dirty="0"/>
          </a:p>
        </p:txBody>
      </p:sp>
      <p:sp>
        <p:nvSpPr>
          <p:cNvPr id="16" name="text_225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현재 Mac 앱의 결과 영상은 SynCam 미리보기 창에서 확인합니다. 다른 앱으로의 출력은 가상 카메라 배포 이후 제공됩니다.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함께 만들어 갈 파트너를 찾습니다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4747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기업 도입 · 하드웨어 번들 · 공동 개발 — 자세한 조건은 협업 제안서를 참고해 주세요.</a:t>
            </a:r>
            <a:endParaRPr lang="en-US" sz="2000" dirty="0"/>
          </a:p>
        </p:txBody>
      </p:sp>
      <p:sp>
        <p:nvSpPr>
          <p:cNvPr id="4" name="bracket_226"/>
          <p:cNvSpPr/>
          <p:nvPr/>
        </p:nvSpPr>
        <p:spPr>
          <a:xfrm>
            <a:off x="2926080" y="1600200"/>
            <a:ext cx="365760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5" name="bracket_227"/>
          <p:cNvSpPr/>
          <p:nvPr/>
        </p:nvSpPr>
        <p:spPr>
          <a:xfrm>
            <a:off x="2926080" y="1600200"/>
            <a:ext cx="91" cy="36576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228"/>
          <p:cNvSpPr/>
          <p:nvPr/>
        </p:nvSpPr>
        <p:spPr>
          <a:xfrm>
            <a:off x="8897112" y="1600200"/>
            <a:ext cx="365760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229"/>
          <p:cNvSpPr/>
          <p:nvPr/>
        </p:nvSpPr>
        <p:spPr>
          <a:xfrm>
            <a:off x="9262872" y="1600200"/>
            <a:ext cx="91" cy="36576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230"/>
          <p:cNvSpPr/>
          <p:nvPr/>
        </p:nvSpPr>
        <p:spPr>
          <a:xfrm>
            <a:off x="2926080" y="4709160"/>
            <a:ext cx="365760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231"/>
          <p:cNvSpPr/>
          <p:nvPr/>
        </p:nvSpPr>
        <p:spPr>
          <a:xfrm>
            <a:off x="2926080" y="4343400"/>
            <a:ext cx="91" cy="36576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232"/>
          <p:cNvSpPr/>
          <p:nvPr/>
        </p:nvSpPr>
        <p:spPr>
          <a:xfrm>
            <a:off x="8897112" y="4709160"/>
            <a:ext cx="365760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233"/>
          <p:cNvSpPr/>
          <p:nvPr/>
        </p:nvSpPr>
        <p:spPr>
          <a:xfrm>
            <a:off x="9262872" y="4343400"/>
            <a:ext cx="91" cy="36576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text_234"/>
          <p:cNvSpPr txBox="1"/>
          <p:nvPr/>
        </p:nvSpPr>
        <p:spPr>
          <a:xfrm>
            <a:off x="822960" y="5029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syncam.pages.dev</a:t>
            </a:r>
            <a:endParaRPr lang="en-US" sz="2400" dirty="0"/>
          </a:p>
        </p:txBody>
      </p:sp>
      <p:sp>
        <p:nvSpPr>
          <p:cNvPr id="13" name="text_235">
            <a:hlinkClick r:id="rId1" tooltip=""/>
          </p:cNvPr>
          <p:cNvSpPr txBox="1"/>
          <p:nvPr/>
        </p:nvSpPr>
        <p:spPr>
          <a:xfrm>
            <a:off x="822960" y="55321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u="sng" dirty="0">
                <a:solidFill>
                  <a:schemeClr val="bg2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Discover Creator · dylan.kim@discovercreator.com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nCam">
  <a:themeElements>
    <a:clrScheme name="SynCam">
      <a:dk1>
        <a:srgbClr val="0B0D10"/>
      </a:dk1>
      <a:lt1>
        <a:srgbClr val="F3F2EF"/>
      </a:lt1>
      <a:dk2>
        <a:srgbClr val="1A1E24"/>
      </a:dk2>
      <a:lt2>
        <a:srgbClr val="8B9099"/>
      </a:lt2>
      <a:accent1>
        <a:srgbClr val="FF5A1F"/>
      </a:accent1>
      <a:accent2>
        <a:srgbClr val="3D5CFF"/>
      </a:accent2>
      <a:accent3>
        <a:srgbClr val="5A606A"/>
      </a:accent3>
      <a:accent4>
        <a:srgbClr val="2A2F37"/>
      </a:accent4>
      <a:accent5>
        <a:srgbClr val="C9C7C2"/>
      </a:accent5>
      <a:accent6>
        <a:srgbClr val="101318"/>
      </a:accent6>
      <a:hlink>
        <a:srgbClr val="FF5A1F"/>
      </a:hlink>
      <a:folHlink>
        <a:srgbClr val="C9C7C2"/>
      </a:folHlink>
    </a:clrScheme>
    <a:fontScheme name="SynCam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Discover Creator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SynCam 서비스 소개서</dc:title>
  <dc:subject>가지고 있는 웹캠을, 따라가는 AI 카메라로</dc:subject>
  <dc:creator>Discover Creator</dc:creator>
  <cp:lastModifiedBy>Discover Creator</cp:lastModifiedBy>
  <cp:revision>1</cp:revision>
  <dcterms:created xsi:type="dcterms:W3CDTF">2026-10-30T00:31:25Z</dcterms:created>
  <dcterms:modified xsi:type="dcterms:W3CDTF">2026-10-30T00:31:25Z</dcterms:modified>
</cp:coreProperties>
</file>