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b3b50bca-bc76-c6cc-53f5-5ef6bf74ca58}">
          <p14:sldIdLst>
            <p14:sldId id="256"/>
          </p14:sldIdLst>
        </p14:section>
        <p14:section name="요지" id="{9acdb33c-7bf7-6954-aad9-dcddf02998ec}">
          <p14:sldIdLst>
            <p14:sldId id="257"/>
            <p14:sldId id="258"/>
            <p14:sldId id="259"/>
          </p14:sldIdLst>
        </p14:section>
        <p14:section name="협업 방식" id="{9b6f91fd-e57d-827b-8034-95c7705219f2}">
          <p14:sldIdLst>
            <p14:sldId id="260"/>
            <p14:sldId id="261"/>
          </p14:sldIdLst>
        </p14:section>
        <p14:section name="진행" id="{d81b2fac-1283-5959-2916-efabca5c6122}">
          <p14:sldIdLst>
            <p14:sldId id="262"/>
            <p14:sldId id="263"/>
            <p14:sldId id="264"/>
            <p14:sldId id="265"/>
            <p14:sldId id="266"/>
          </p14:sldIdLst>
        </p14:section>
        <p14:section name="다음 단계" id="{062d157c-53cf-84ad-50a6-32214c858a6c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40080" y="1417320"/>
            <a:ext cx="566928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1828800"/>
            <a:ext cx="56692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337560"/>
            <a:ext cx="54864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2200" dirty="0"/>
          </a:p>
        </p:txBody>
      </p:sp>
      <p:sp>
        <p:nvSpPr>
          <p:cNvPr id="5" name="Text 0"/>
          <p:cNvSpPr/>
          <p:nvPr/>
        </p:nvSpPr>
        <p:spPr>
          <a:xfrm>
            <a:off x="640080" y="603504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Discover Creator  ·  syncam.pages.dev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4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SynCam  ·  협업 제안서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474720"/>
            <a:ext cx="10515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mailto:dylan.kim@discovercreator.com" TargetMode="Externa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40080" y="141732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협업 제안서</a:t>
            </a: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40080" y="182880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600" b="1" dirty="0">
                <a:solidFill>
                  <a:schemeClr val="bg1"/>
                </a:solidFill>
              </a:rPr>
              <a:t>SynCam</a:t>
            </a:r>
            <a:endParaRPr lang="en-US" sz="6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33756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이미 있는 카메라에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AI 카메라 경험을 더하는 협업</a:t>
            </a:r>
            <a:endParaRPr lang="en-US" sz="2200" dirty="0"/>
          </a:p>
        </p:txBody>
      </p:sp>
      <p:pic>
        <p:nvPicPr>
          <p:cNvPr id="5" name="img_reproj_236" descr="reproj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0" y="1234440"/>
            <a:ext cx="4937760" cy="3264408"/>
          </a:xfrm>
          <a:prstGeom prst="rect">
            <a:avLst/>
          </a:prstGeom>
        </p:spPr>
      </p:pic>
      <p:sp>
        <p:nvSpPr>
          <p:cNvPr id="6" name="bracket_237"/>
          <p:cNvSpPr/>
          <p:nvPr/>
        </p:nvSpPr>
        <p:spPr>
          <a:xfrm>
            <a:off x="6556248" y="116128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238"/>
          <p:cNvSpPr/>
          <p:nvPr/>
        </p:nvSpPr>
        <p:spPr>
          <a:xfrm>
            <a:off x="6556248" y="116128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239"/>
          <p:cNvSpPr/>
          <p:nvPr/>
        </p:nvSpPr>
        <p:spPr>
          <a:xfrm>
            <a:off x="11347704" y="116128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240"/>
          <p:cNvSpPr/>
          <p:nvPr/>
        </p:nvSpPr>
        <p:spPr>
          <a:xfrm>
            <a:off x="11640312" y="116128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241"/>
          <p:cNvSpPr/>
          <p:nvPr/>
        </p:nvSpPr>
        <p:spPr>
          <a:xfrm>
            <a:off x="6556248" y="457200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242"/>
          <p:cNvSpPr/>
          <p:nvPr/>
        </p:nvSpPr>
        <p:spPr>
          <a:xfrm>
            <a:off x="6556248" y="427939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243"/>
          <p:cNvSpPr/>
          <p:nvPr/>
        </p:nvSpPr>
        <p:spPr>
          <a:xfrm>
            <a:off x="11347704" y="4572000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bracket_244"/>
          <p:cNvSpPr/>
          <p:nvPr/>
        </p:nvSpPr>
        <p:spPr>
          <a:xfrm>
            <a:off x="11640312" y="4279392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4" name="text_245"/>
          <p:cNvSpPr txBox="1"/>
          <p:nvPr/>
        </p:nvSpPr>
        <p:spPr>
          <a:xfrm>
            <a:off x="6629400" y="47091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Discover Creator · 2026.10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제안 요지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하드웨어를 바꾸지 않고, 카메라 경험을 바꿉니다</a:t>
            </a:r>
            <a:endParaRPr lang="en-US" sz="3400" dirty="0"/>
          </a:p>
        </p:txBody>
      </p:sp>
      <p:sp>
        <p:nvSpPr>
          <p:cNvPr id="4" name="text_246"/>
          <p:cNvSpPr txBox="1"/>
          <p:nvPr/>
        </p:nvSpPr>
        <p:spPr>
          <a:xfrm>
            <a:off x="548640" y="18288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무엇을</a:t>
            </a:r>
            <a:endParaRPr lang="en-US" sz="2200" dirty="0"/>
          </a:p>
        </p:txBody>
      </p:sp>
      <p:sp>
        <p:nvSpPr>
          <p:cNvPr id="5" name="text_247"/>
          <p:cNvSpPr txBox="1"/>
          <p:nvPr/>
        </p:nvSpPr>
        <p:spPr>
          <a:xfrm>
            <a:off x="2651760" y="182880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일반 4K 웹캠에 센터 스테이지 · 손동작 실행 · 얼굴 보정과 보호를 더하는 SynCam을 귀사의 환경에 맞춰 제공합니다.</a:t>
            </a:r>
            <a:endParaRPr lang="en-US" sz="1900" dirty="0"/>
          </a:p>
        </p:txBody>
      </p:sp>
      <p:sp>
        <p:nvSpPr>
          <p:cNvPr id="6" name="text_248"/>
          <p:cNvSpPr txBox="1"/>
          <p:nvPr/>
        </p:nvSpPr>
        <p:spPr>
          <a:xfrm>
            <a:off x="548640" y="315468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어떻게</a:t>
            </a:r>
            <a:endParaRPr lang="en-US" sz="2200" dirty="0"/>
          </a:p>
        </p:txBody>
      </p:sp>
      <p:sp>
        <p:nvSpPr>
          <p:cNvPr id="7" name="text_249"/>
          <p:cNvSpPr txBox="1"/>
          <p:nvPr/>
        </p:nvSpPr>
        <p:spPr>
          <a:xfrm>
            <a:off x="2651760" y="315468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네 가지 협업 방식 중 맞는 것을 고르고, 판정 기준을 먼저 합의한 4주 파일럿으로 시작합니다.</a:t>
            </a:r>
            <a:endParaRPr lang="en-US" sz="1900" dirty="0"/>
          </a:p>
        </p:txBody>
      </p:sp>
      <p:sp>
        <p:nvSpPr>
          <p:cNvPr id="8" name="text_250"/>
          <p:cNvSpPr txBox="1"/>
          <p:nvPr/>
        </p:nvSpPr>
        <p:spPr>
          <a:xfrm>
            <a:off x="548640" y="44805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왜 SynCam</a:t>
            </a:r>
            <a:endParaRPr lang="en-US" sz="2200" dirty="0"/>
          </a:p>
        </p:txBody>
      </p:sp>
      <p:sp>
        <p:nvSpPr>
          <p:cNvPr id="9" name="text_251"/>
          <p:cNvSpPr txBox="1"/>
          <p:nvPr/>
        </p:nvSpPr>
        <p:spPr>
          <a:xfrm>
            <a:off x="2651760" y="44805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</a:rPr>
              <a:t>모든 처리가 기기 안에서 일어나고, 기능마다 측정으로 확인한 수치가 있습니다.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왜 지금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세 가지가 동시에 바뀌었습니다</a:t>
            </a:r>
            <a:endParaRPr lang="en-US" sz="3400" dirty="0"/>
          </a:p>
        </p:txBody>
      </p:sp>
      <p:sp>
        <p:nvSpPr>
          <p:cNvPr id="4" name="panel_252"/>
          <p:cNvSpPr/>
          <p:nvPr/>
        </p:nvSpPr>
        <p:spPr>
          <a:xfrm>
            <a:off x="548640" y="1783080"/>
            <a:ext cx="3520440" cy="3017520"/>
          </a:xfrm>
          <a:prstGeom prst="roundRect">
            <a:avLst>
              <a:gd name="adj" fmla="val 2424"/>
            </a:avLst>
          </a:prstGeom>
          <a:solidFill>
            <a:schemeClr val="tx2"/>
          </a:solidFill>
          <a:ln/>
        </p:spPr>
      </p:sp>
      <p:sp>
        <p:nvSpPr>
          <p:cNvPr id="5" name="text_253"/>
          <p:cNvSpPr txBox="1"/>
          <p:nvPr/>
        </p:nvSpPr>
        <p:spPr>
          <a:xfrm>
            <a:off x="822960" y="20391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01</a:t>
            </a:r>
            <a:endParaRPr lang="en-US" sz="1400" dirty="0"/>
          </a:p>
        </p:txBody>
      </p:sp>
      <p:sp>
        <p:nvSpPr>
          <p:cNvPr id="6" name="text_254"/>
          <p:cNvSpPr txBox="1"/>
          <p:nvPr/>
        </p:nvSpPr>
        <p:spPr>
          <a:xfrm>
            <a:off x="822960" y="242316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화상 커뮤니케이션이 일상이 됨</a:t>
            </a:r>
            <a:endParaRPr lang="en-US" sz="2000" dirty="0"/>
          </a:p>
        </p:txBody>
      </p:sp>
      <p:sp>
        <p:nvSpPr>
          <p:cNvPr id="7" name="text_255"/>
          <p:cNvSpPr txBox="1"/>
          <p:nvPr/>
        </p:nvSpPr>
        <p:spPr>
          <a:xfrm>
            <a:off x="822960" y="333756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회의 · 강의 · 상담 · 라이브 방송이 카메라 앞에서 이뤄집니다. 카메라 경험이 곧 업무 경험입니다.</a:t>
            </a:r>
            <a:endParaRPr lang="en-US" sz="1500" dirty="0"/>
          </a:p>
        </p:txBody>
      </p:sp>
      <p:sp>
        <p:nvSpPr>
          <p:cNvPr id="8" name="panel_256"/>
          <p:cNvSpPr/>
          <p:nvPr/>
        </p:nvSpPr>
        <p:spPr>
          <a:xfrm>
            <a:off x="4270248" y="1783080"/>
            <a:ext cx="3520440" cy="3017520"/>
          </a:xfrm>
          <a:prstGeom prst="roundRect">
            <a:avLst>
              <a:gd name="adj" fmla="val 2424"/>
            </a:avLst>
          </a:prstGeom>
          <a:solidFill>
            <a:schemeClr val="tx2"/>
          </a:solidFill>
          <a:ln/>
        </p:spPr>
      </p:sp>
      <p:sp>
        <p:nvSpPr>
          <p:cNvPr id="9" name="text_257"/>
          <p:cNvSpPr txBox="1"/>
          <p:nvPr/>
        </p:nvSpPr>
        <p:spPr>
          <a:xfrm>
            <a:off x="4544568" y="20391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02</a:t>
            </a:r>
            <a:endParaRPr lang="en-US" sz="1400" dirty="0"/>
          </a:p>
        </p:txBody>
      </p:sp>
      <p:sp>
        <p:nvSpPr>
          <p:cNvPr id="10" name="text_258"/>
          <p:cNvSpPr txBox="1"/>
          <p:nvPr/>
        </p:nvSpPr>
        <p:spPr>
          <a:xfrm>
            <a:off x="4544568" y="242316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좋은 기능은 하드웨어에 묶여 있음</a:t>
            </a:r>
            <a:endParaRPr lang="en-US" sz="2000" dirty="0"/>
          </a:p>
        </p:txBody>
      </p:sp>
      <p:sp>
        <p:nvSpPr>
          <p:cNvPr id="11" name="text_259"/>
          <p:cNvSpPr txBox="1"/>
          <p:nvPr/>
        </p:nvSpPr>
        <p:spPr>
          <a:xfrm>
            <a:off x="4544568" y="333756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사람을 따라가는 프레이밍은 특정 카메라·고가 장비의 기능이었습니다. 이미 깔린 웹캠은 그대로입니다.</a:t>
            </a:r>
            <a:endParaRPr lang="en-US" sz="1500" dirty="0"/>
          </a:p>
        </p:txBody>
      </p:sp>
      <p:sp>
        <p:nvSpPr>
          <p:cNvPr id="12" name="panel_260"/>
          <p:cNvSpPr/>
          <p:nvPr/>
        </p:nvSpPr>
        <p:spPr>
          <a:xfrm>
            <a:off x="7991856" y="1783080"/>
            <a:ext cx="3520440" cy="3017520"/>
          </a:xfrm>
          <a:prstGeom prst="roundRect">
            <a:avLst>
              <a:gd name="adj" fmla="val 2424"/>
            </a:avLst>
          </a:prstGeom>
          <a:solidFill>
            <a:schemeClr val="tx2"/>
          </a:solidFill>
          <a:ln/>
        </p:spPr>
      </p:sp>
      <p:sp>
        <p:nvSpPr>
          <p:cNvPr id="13" name="text_261"/>
          <p:cNvSpPr txBox="1"/>
          <p:nvPr/>
        </p:nvSpPr>
        <p:spPr>
          <a:xfrm>
            <a:off x="8266176" y="20391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03</a:t>
            </a:r>
            <a:endParaRPr lang="en-US" sz="1400" dirty="0"/>
          </a:p>
        </p:txBody>
      </p:sp>
      <p:sp>
        <p:nvSpPr>
          <p:cNvPr id="14" name="text_262"/>
          <p:cNvSpPr txBox="1"/>
          <p:nvPr/>
        </p:nvSpPr>
        <p:spPr>
          <a:xfrm>
            <a:off x="8266176" y="242316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온디바이스 AI가 실시간이 됨</a:t>
            </a:r>
            <a:endParaRPr lang="en-US" sz="2000" dirty="0"/>
          </a:p>
        </p:txBody>
      </p:sp>
      <p:sp>
        <p:nvSpPr>
          <p:cNvPr id="15" name="text_263"/>
          <p:cNvSpPr txBox="1"/>
          <p:nvPr/>
        </p:nvSpPr>
        <p:spPr>
          <a:xfrm>
            <a:off x="8266176" y="333756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최신 Mac에서 얼굴 3D 메시 추정이 프레임당 3.2 ms — 서버 없이 기기 안에서 충분합니다(내부 실측).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드리는 가치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SynCam이 파트너에게 드리는 것</a:t>
            </a:r>
            <a:endParaRPr lang="en-US" sz="3400" dirty="0"/>
          </a:p>
        </p:txBody>
      </p:sp>
      <p:sp>
        <p:nvSpPr>
          <p:cNvPr id="4" name="panel_264"/>
          <p:cNvSpPr/>
          <p:nvPr/>
        </p:nvSpPr>
        <p:spPr>
          <a:xfrm>
            <a:off x="548640" y="1783080"/>
            <a:ext cx="5449824" cy="1828800"/>
          </a:xfrm>
          <a:prstGeom prst="roundRect">
            <a:avLst>
              <a:gd name="adj" fmla="val 4000"/>
            </a:avLst>
          </a:prstGeom>
          <a:solidFill>
            <a:schemeClr val="tx2"/>
          </a:solidFill>
          <a:ln/>
        </p:spPr>
      </p:sp>
      <p:sp>
        <p:nvSpPr>
          <p:cNvPr id="5" name="bracket_265"/>
          <p:cNvSpPr/>
          <p:nvPr/>
        </p:nvSpPr>
        <p:spPr>
          <a:xfrm>
            <a:off x="822960" y="21031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266"/>
          <p:cNvSpPr/>
          <p:nvPr/>
        </p:nvSpPr>
        <p:spPr>
          <a:xfrm>
            <a:off x="822960" y="210312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267"/>
          <p:cNvSpPr/>
          <p:nvPr/>
        </p:nvSpPr>
        <p:spPr>
          <a:xfrm>
            <a:off x="1152144" y="21031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268"/>
          <p:cNvSpPr/>
          <p:nvPr/>
        </p:nvSpPr>
        <p:spPr>
          <a:xfrm>
            <a:off x="1280160" y="210312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269"/>
          <p:cNvSpPr/>
          <p:nvPr/>
        </p:nvSpPr>
        <p:spPr>
          <a:xfrm>
            <a:off x="822960" y="25603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270"/>
          <p:cNvSpPr/>
          <p:nvPr/>
        </p:nvSpPr>
        <p:spPr>
          <a:xfrm>
            <a:off x="822960" y="243230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271"/>
          <p:cNvSpPr/>
          <p:nvPr/>
        </p:nvSpPr>
        <p:spPr>
          <a:xfrm>
            <a:off x="1152144" y="25603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272"/>
          <p:cNvSpPr/>
          <p:nvPr/>
        </p:nvSpPr>
        <p:spPr>
          <a:xfrm>
            <a:off x="1280160" y="243230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text_273"/>
          <p:cNvSpPr txBox="1"/>
          <p:nvPr/>
        </p:nvSpPr>
        <p:spPr>
          <a:xfrm>
            <a:off x="1508760" y="210312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하드웨어 추가 비용 없음</a:t>
            </a:r>
            <a:endParaRPr lang="en-US" sz="2000" dirty="0"/>
          </a:p>
        </p:txBody>
      </p:sp>
      <p:sp>
        <p:nvSpPr>
          <p:cNvPr id="14" name="text_274"/>
          <p:cNvSpPr txBox="1"/>
          <p:nvPr/>
        </p:nvSpPr>
        <p:spPr>
          <a:xfrm>
            <a:off x="1508760" y="2624328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이미 쓰고 있는 4K USB 웹캠에 소프트웨어로 기능을 더합니다.</a:t>
            </a:r>
            <a:endParaRPr lang="en-US" sz="1500" dirty="0"/>
          </a:p>
        </p:txBody>
      </p:sp>
      <p:sp>
        <p:nvSpPr>
          <p:cNvPr id="15" name="panel_275"/>
          <p:cNvSpPr/>
          <p:nvPr/>
        </p:nvSpPr>
        <p:spPr>
          <a:xfrm>
            <a:off x="6126480" y="1783080"/>
            <a:ext cx="5449824" cy="1828800"/>
          </a:xfrm>
          <a:prstGeom prst="roundRect">
            <a:avLst>
              <a:gd name="adj" fmla="val 4000"/>
            </a:avLst>
          </a:prstGeom>
          <a:solidFill>
            <a:schemeClr val="tx2"/>
          </a:solidFill>
          <a:ln/>
        </p:spPr>
      </p:sp>
      <p:sp>
        <p:nvSpPr>
          <p:cNvPr id="16" name="bracket_276"/>
          <p:cNvSpPr/>
          <p:nvPr/>
        </p:nvSpPr>
        <p:spPr>
          <a:xfrm>
            <a:off x="6400800" y="21031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7" name="bracket_277"/>
          <p:cNvSpPr/>
          <p:nvPr/>
        </p:nvSpPr>
        <p:spPr>
          <a:xfrm>
            <a:off x="6400800" y="210312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8" name="bracket_278"/>
          <p:cNvSpPr/>
          <p:nvPr/>
        </p:nvSpPr>
        <p:spPr>
          <a:xfrm>
            <a:off x="6729984" y="21031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9" name="bracket_279"/>
          <p:cNvSpPr/>
          <p:nvPr/>
        </p:nvSpPr>
        <p:spPr>
          <a:xfrm>
            <a:off x="6858000" y="210312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0" name="bracket_280"/>
          <p:cNvSpPr/>
          <p:nvPr/>
        </p:nvSpPr>
        <p:spPr>
          <a:xfrm>
            <a:off x="6400800" y="25603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1" name="bracket_281"/>
          <p:cNvSpPr/>
          <p:nvPr/>
        </p:nvSpPr>
        <p:spPr>
          <a:xfrm>
            <a:off x="6400800" y="243230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2" name="bracket_282"/>
          <p:cNvSpPr/>
          <p:nvPr/>
        </p:nvSpPr>
        <p:spPr>
          <a:xfrm>
            <a:off x="6729984" y="256032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3" name="bracket_283"/>
          <p:cNvSpPr/>
          <p:nvPr/>
        </p:nvSpPr>
        <p:spPr>
          <a:xfrm>
            <a:off x="6858000" y="243230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4" name="text_284"/>
          <p:cNvSpPr txBox="1"/>
          <p:nvPr/>
        </p:nvSpPr>
        <p:spPr>
          <a:xfrm>
            <a:off x="7086600" y="210312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영상 데이터 반출 없음</a:t>
            </a:r>
            <a:endParaRPr lang="en-US" sz="2000" dirty="0"/>
          </a:p>
        </p:txBody>
      </p:sp>
      <p:sp>
        <p:nvSpPr>
          <p:cNvPr id="25" name="text_285"/>
          <p:cNvSpPr txBox="1"/>
          <p:nvPr/>
        </p:nvSpPr>
        <p:spPr>
          <a:xfrm>
            <a:off x="7086600" y="2624328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검출·추적·렌더가 기기 안에서 끝나 보안 심사 부담이 작습니다.</a:t>
            </a:r>
            <a:endParaRPr lang="en-US" sz="1500" dirty="0"/>
          </a:p>
        </p:txBody>
      </p:sp>
      <p:sp>
        <p:nvSpPr>
          <p:cNvPr id="26" name="panel_286"/>
          <p:cNvSpPr/>
          <p:nvPr/>
        </p:nvSpPr>
        <p:spPr>
          <a:xfrm>
            <a:off x="548640" y="3794760"/>
            <a:ext cx="5449824" cy="1828800"/>
          </a:xfrm>
          <a:prstGeom prst="roundRect">
            <a:avLst>
              <a:gd name="adj" fmla="val 4000"/>
            </a:avLst>
          </a:prstGeom>
          <a:solidFill>
            <a:schemeClr val="tx2"/>
          </a:solidFill>
          <a:ln/>
        </p:spPr>
      </p:sp>
      <p:sp>
        <p:nvSpPr>
          <p:cNvPr id="27" name="bracket_287"/>
          <p:cNvSpPr/>
          <p:nvPr/>
        </p:nvSpPr>
        <p:spPr>
          <a:xfrm>
            <a:off x="822960" y="41148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8" name="bracket_288"/>
          <p:cNvSpPr/>
          <p:nvPr/>
        </p:nvSpPr>
        <p:spPr>
          <a:xfrm>
            <a:off x="822960" y="411480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29" name="bracket_289"/>
          <p:cNvSpPr/>
          <p:nvPr/>
        </p:nvSpPr>
        <p:spPr>
          <a:xfrm>
            <a:off x="1152144" y="41148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0" name="bracket_290"/>
          <p:cNvSpPr/>
          <p:nvPr/>
        </p:nvSpPr>
        <p:spPr>
          <a:xfrm>
            <a:off x="1280160" y="411480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1" name="bracket_291"/>
          <p:cNvSpPr/>
          <p:nvPr/>
        </p:nvSpPr>
        <p:spPr>
          <a:xfrm>
            <a:off x="822960" y="45720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2" name="bracket_292"/>
          <p:cNvSpPr/>
          <p:nvPr/>
        </p:nvSpPr>
        <p:spPr>
          <a:xfrm>
            <a:off x="822960" y="444398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3" name="bracket_293"/>
          <p:cNvSpPr/>
          <p:nvPr/>
        </p:nvSpPr>
        <p:spPr>
          <a:xfrm>
            <a:off x="1152144" y="45720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4" name="bracket_294"/>
          <p:cNvSpPr/>
          <p:nvPr/>
        </p:nvSpPr>
        <p:spPr>
          <a:xfrm>
            <a:off x="1280160" y="444398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5" name="text_295"/>
          <p:cNvSpPr txBox="1"/>
          <p:nvPr/>
        </p:nvSpPr>
        <p:spPr>
          <a:xfrm>
            <a:off x="1508760" y="41148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측정으로 검증된 동작</a:t>
            </a:r>
            <a:endParaRPr lang="en-US" sz="2000" dirty="0"/>
          </a:p>
        </p:txBody>
      </p:sp>
      <p:sp>
        <p:nvSpPr>
          <p:cNvPr id="36" name="text_296"/>
          <p:cNvSpPr txBox="1"/>
          <p:nvPr/>
        </p:nvSpPr>
        <p:spPr>
          <a:xfrm>
            <a:off x="1508760" y="4636008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지연·떨림·오작동을 예측과 실측으로 판정하고 기록합니다.</a:t>
            </a:r>
            <a:endParaRPr lang="en-US" sz="1500" dirty="0"/>
          </a:p>
        </p:txBody>
      </p:sp>
      <p:sp>
        <p:nvSpPr>
          <p:cNvPr id="37" name="panel_297"/>
          <p:cNvSpPr/>
          <p:nvPr/>
        </p:nvSpPr>
        <p:spPr>
          <a:xfrm>
            <a:off x="6126480" y="3794760"/>
            <a:ext cx="5449824" cy="1828800"/>
          </a:xfrm>
          <a:prstGeom prst="roundRect">
            <a:avLst>
              <a:gd name="adj" fmla="val 4000"/>
            </a:avLst>
          </a:prstGeom>
          <a:solidFill>
            <a:schemeClr val="tx2"/>
          </a:solidFill>
          <a:ln/>
        </p:spPr>
      </p:sp>
      <p:sp>
        <p:nvSpPr>
          <p:cNvPr id="38" name="bracket_298"/>
          <p:cNvSpPr/>
          <p:nvPr/>
        </p:nvSpPr>
        <p:spPr>
          <a:xfrm>
            <a:off x="6400800" y="41148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39" name="bracket_299"/>
          <p:cNvSpPr/>
          <p:nvPr/>
        </p:nvSpPr>
        <p:spPr>
          <a:xfrm>
            <a:off x="6400800" y="411480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0" name="bracket_300"/>
          <p:cNvSpPr/>
          <p:nvPr/>
        </p:nvSpPr>
        <p:spPr>
          <a:xfrm>
            <a:off x="6729984" y="41148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1" name="bracket_301"/>
          <p:cNvSpPr/>
          <p:nvPr/>
        </p:nvSpPr>
        <p:spPr>
          <a:xfrm>
            <a:off x="6858000" y="4114800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2" name="bracket_302"/>
          <p:cNvSpPr/>
          <p:nvPr/>
        </p:nvSpPr>
        <p:spPr>
          <a:xfrm>
            <a:off x="6400800" y="45720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3" name="bracket_303"/>
          <p:cNvSpPr/>
          <p:nvPr/>
        </p:nvSpPr>
        <p:spPr>
          <a:xfrm>
            <a:off x="6400800" y="444398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4" name="bracket_304"/>
          <p:cNvSpPr/>
          <p:nvPr/>
        </p:nvSpPr>
        <p:spPr>
          <a:xfrm>
            <a:off x="6729984" y="4572000"/>
            <a:ext cx="128016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5" name="bracket_305"/>
          <p:cNvSpPr/>
          <p:nvPr/>
        </p:nvSpPr>
        <p:spPr>
          <a:xfrm>
            <a:off x="6858000" y="4443984"/>
            <a:ext cx="91" cy="128016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46" name="text_306"/>
          <p:cNvSpPr txBox="1"/>
          <p:nvPr/>
        </p:nvSpPr>
        <p:spPr>
          <a:xfrm>
            <a:off x="7086600" y="41148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업무에 맞춘 손동작</a:t>
            </a:r>
            <a:endParaRPr lang="en-US" sz="2000" dirty="0"/>
          </a:p>
        </p:txBody>
      </p:sp>
      <p:sp>
        <p:nvSpPr>
          <p:cNvPr id="47" name="text_307"/>
          <p:cNvSpPr txBox="1"/>
          <p:nvPr/>
        </p:nvSpPr>
        <p:spPr>
          <a:xfrm>
            <a:off x="7086600" y="4636008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손동작을 귀사 업무의 실제 기능(앱 메뉴·단축키·단축어)에 연결합니다.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협업 방식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네 가지 방식 — 맞는 것을 고르십시오</a:t>
            </a:r>
            <a:endParaRPr lang="en-US" sz="3400" dirty="0"/>
          </a:p>
        </p:txBody>
      </p:sp>
      <p:sp>
        <p:nvSpPr>
          <p:cNvPr id="4" name="panel_308"/>
          <p:cNvSpPr/>
          <p:nvPr/>
        </p:nvSpPr>
        <p:spPr>
          <a:xfrm>
            <a:off x="548640" y="178308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5" name="text_309"/>
          <p:cNvSpPr txBox="1"/>
          <p:nvPr/>
        </p:nvSpPr>
        <p:spPr>
          <a:xfrm>
            <a:off x="822960" y="20391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</a:t>
            </a:r>
            <a:endParaRPr lang="en-US" sz="1400" dirty="0"/>
          </a:p>
        </p:txBody>
      </p:sp>
      <p:sp>
        <p:nvSpPr>
          <p:cNvPr id="6" name="text_310"/>
          <p:cNvSpPr txBox="1"/>
          <p:nvPr/>
        </p:nvSpPr>
        <p:spPr>
          <a:xfrm>
            <a:off x="822960" y="242316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기업 도입</a:t>
            </a:r>
            <a:endParaRPr lang="en-US" sz="2000" dirty="0"/>
          </a:p>
        </p:txBody>
      </p:sp>
      <p:sp>
        <p:nvSpPr>
          <p:cNvPr id="7" name="text_311"/>
          <p:cNvSpPr txBox="1"/>
          <p:nvPr/>
        </p:nvSpPr>
        <p:spPr>
          <a:xfrm>
            <a:off x="822960" y="292608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팀·부서 단위로 SynCam을 도입합니다. 사내 회의·교육 환경에 맞춘 설정과 배포를 지원합니다.</a:t>
            </a:r>
            <a:endParaRPr lang="en-US" sz="1500" dirty="0"/>
          </a:p>
        </p:txBody>
      </p:sp>
      <p:sp>
        <p:nvSpPr>
          <p:cNvPr id="8" name="panel_312"/>
          <p:cNvSpPr/>
          <p:nvPr/>
        </p:nvSpPr>
        <p:spPr>
          <a:xfrm>
            <a:off x="6126480" y="178308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9" name="text_313"/>
          <p:cNvSpPr txBox="1"/>
          <p:nvPr/>
        </p:nvSpPr>
        <p:spPr>
          <a:xfrm>
            <a:off x="6400800" y="20391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B</a:t>
            </a:r>
            <a:endParaRPr lang="en-US" sz="1400" dirty="0"/>
          </a:p>
        </p:txBody>
      </p:sp>
      <p:sp>
        <p:nvSpPr>
          <p:cNvPr id="10" name="text_314"/>
          <p:cNvSpPr txBox="1"/>
          <p:nvPr/>
        </p:nvSpPr>
        <p:spPr>
          <a:xfrm>
            <a:off x="6400800" y="242316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하드웨어 번들</a:t>
            </a:r>
            <a:endParaRPr lang="en-US" sz="2000" dirty="0"/>
          </a:p>
        </p:txBody>
      </p:sp>
      <p:sp>
        <p:nvSpPr>
          <p:cNvPr id="11" name="text_315"/>
          <p:cNvSpPr txBox="1"/>
          <p:nvPr/>
        </p:nvSpPr>
        <p:spPr>
          <a:xfrm>
            <a:off x="6400800" y="292608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웹캠·PC 제조사의 제품에 SynCam을 함께 제공합니다. 센터 스테이지가 없는 카메라에 그 기능을 더합니다.</a:t>
            </a:r>
            <a:endParaRPr lang="en-US" sz="1500" dirty="0"/>
          </a:p>
        </p:txBody>
      </p:sp>
      <p:sp>
        <p:nvSpPr>
          <p:cNvPr id="12" name="panel_316"/>
          <p:cNvSpPr/>
          <p:nvPr/>
        </p:nvSpPr>
        <p:spPr>
          <a:xfrm>
            <a:off x="548640" y="393192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13" name="text_317"/>
          <p:cNvSpPr txBox="1"/>
          <p:nvPr/>
        </p:nvSpPr>
        <p:spPr>
          <a:xfrm>
            <a:off x="822960" y="418795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C</a:t>
            </a:r>
            <a:endParaRPr lang="en-US" sz="1400" dirty="0"/>
          </a:p>
        </p:txBody>
      </p:sp>
      <p:sp>
        <p:nvSpPr>
          <p:cNvPr id="14" name="text_318"/>
          <p:cNvSpPr txBox="1"/>
          <p:nvPr/>
        </p:nvSpPr>
        <p:spPr>
          <a:xfrm>
            <a:off x="822960" y="457200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공동 개발 · 맞춤</a:t>
            </a:r>
            <a:endParaRPr lang="en-US" sz="2000" dirty="0"/>
          </a:p>
        </p:txBody>
      </p:sp>
      <p:sp>
        <p:nvSpPr>
          <p:cNvPr id="15" name="text_319"/>
          <p:cNvSpPr txBox="1"/>
          <p:nvPr/>
        </p:nvSpPr>
        <p:spPr>
          <a:xfrm>
            <a:off x="822960" y="507492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방송 연출, 접수·키오스크, 상담 등 특정 업무 흐름에 맞춘 손동작·프레이밍·얼굴 처리를 함께 만듭니다.</a:t>
            </a:r>
            <a:endParaRPr lang="en-US" sz="1500" dirty="0"/>
          </a:p>
        </p:txBody>
      </p:sp>
      <p:sp>
        <p:nvSpPr>
          <p:cNvPr id="16" name="panel_320"/>
          <p:cNvSpPr/>
          <p:nvPr/>
        </p:nvSpPr>
        <p:spPr>
          <a:xfrm>
            <a:off x="6126480" y="3931920"/>
            <a:ext cx="5449824" cy="1965960"/>
          </a:xfrm>
          <a:prstGeom prst="roundRect">
            <a:avLst>
              <a:gd name="adj" fmla="val 3721"/>
            </a:avLst>
          </a:prstGeom>
          <a:solidFill>
            <a:schemeClr val="tx2"/>
          </a:solidFill>
          <a:ln/>
        </p:spPr>
      </p:sp>
      <p:sp>
        <p:nvSpPr>
          <p:cNvPr id="17" name="text_321"/>
          <p:cNvSpPr txBox="1"/>
          <p:nvPr/>
        </p:nvSpPr>
        <p:spPr>
          <a:xfrm>
            <a:off x="6400800" y="418795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D</a:t>
            </a:r>
            <a:endParaRPr lang="en-US" sz="1400" dirty="0"/>
          </a:p>
        </p:txBody>
      </p:sp>
      <p:sp>
        <p:nvSpPr>
          <p:cNvPr id="18" name="text_322"/>
          <p:cNvSpPr txBox="1"/>
          <p:nvPr/>
        </p:nvSpPr>
        <p:spPr>
          <a:xfrm>
            <a:off x="6400800" y="4572000"/>
            <a:ext cx="49011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기술 검증 파트너</a:t>
            </a:r>
            <a:endParaRPr lang="en-US" sz="2000" dirty="0"/>
          </a:p>
        </p:txBody>
      </p:sp>
      <p:sp>
        <p:nvSpPr>
          <p:cNvPr id="19" name="text_323"/>
          <p:cNvSpPr txBox="1"/>
          <p:nvPr/>
        </p:nvSpPr>
        <p:spPr>
          <a:xfrm>
            <a:off x="6400800" y="5074920"/>
            <a:ext cx="4901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bg2"/>
                </a:solidFill>
              </a:rPr>
              <a:t>귀사의 카메라·환경에서 SynCam을 측정하고, 결과를 함께 판정하는 파일럿 파트너입니다.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활용 시나리오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어디에 쓰이는가</a:t>
            </a:r>
            <a:endParaRPr lang="en-US" sz="3400" dirty="0"/>
          </a:p>
        </p:txBody>
      </p:sp>
      <p:graphicFrame>
        <p:nvGraphicFramePr>
          <p:cNvPr id="7" name="table_scenarios_3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6424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834640"/>
                <a:gridCol w="2743200"/>
                <a:gridCol w="2651760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장면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센터 스테이지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손동작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얼굴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화상회의 · 원격 근무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움직여도 화면 가운데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다음 장 · 음소거 · 앱 전환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자연스러운 보정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원격 강의 · 교육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판서·시연 중 자동 프레이밍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슬라이드 넘김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라이브 커머스 · 방송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여러 명 자동으로 함께 담기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연출 단축키 · 장면 전환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연출용 합성(안전장치)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상담 · 민감 정보 환경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모든 얼굴 모자이크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접수 · 키오스크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다가온 사람을 찾아 프레이밍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비접촉 조작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</a:tbl>
          </a:graphicData>
        </a:graphic>
      </p:graphicFrame>
      <p:sp>
        <p:nvSpPr>
          <p:cNvPr id="5" name="text_325"/>
          <p:cNvSpPr txBox="1"/>
          <p:nvPr/>
        </p:nvSpPr>
        <p:spPr>
          <a:xfrm>
            <a:off x="548640" y="562356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«—» 는 해당 장면에서 기본으로 쓰지 않는 기능입니다. 시나리오별 적합성은 파일럿에서 측정으로 확인합니다.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도입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판정 기준을 먼저 합의하고 시작합니다</a:t>
            </a:r>
            <a:endParaRPr lang="en-US" sz="3400" dirty="0"/>
          </a:p>
        </p:txBody>
      </p:sp>
      <p:sp>
        <p:nvSpPr>
          <p:cNvPr id="4" name="panel_326"/>
          <p:cNvSpPr/>
          <p:nvPr/>
        </p:nvSpPr>
        <p:spPr>
          <a:xfrm>
            <a:off x="548640" y="1783080"/>
            <a:ext cx="2615184" cy="3566160"/>
          </a:xfrm>
          <a:prstGeom prst="roundRect">
            <a:avLst>
              <a:gd name="adj" fmla="val 2797"/>
            </a:avLst>
          </a:prstGeom>
          <a:solidFill>
            <a:schemeClr val="tx2"/>
          </a:solidFill>
          <a:ln/>
        </p:spPr>
      </p:sp>
      <p:sp>
        <p:nvSpPr>
          <p:cNvPr id="5" name="text_327"/>
          <p:cNvSpPr txBox="1"/>
          <p:nvPr/>
        </p:nvSpPr>
        <p:spPr>
          <a:xfrm>
            <a:off x="822960" y="201168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1</a:t>
            </a:r>
            <a:endParaRPr lang="en-US" sz="4000" dirty="0"/>
          </a:p>
        </p:txBody>
      </p:sp>
      <p:sp>
        <p:nvSpPr>
          <p:cNvPr id="6" name="text_328"/>
          <p:cNvSpPr txBox="1"/>
          <p:nvPr/>
        </p:nvSpPr>
        <p:spPr>
          <a:xfrm>
            <a:off x="2011680" y="21762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1주</a:t>
            </a:r>
            <a:endParaRPr lang="en-US" sz="1500" dirty="0"/>
          </a:p>
        </p:txBody>
      </p:sp>
      <p:sp>
        <p:nvSpPr>
          <p:cNvPr id="7" name="text_329"/>
          <p:cNvSpPr txBox="1"/>
          <p:nvPr/>
        </p:nvSpPr>
        <p:spPr>
          <a:xfrm>
            <a:off x="822960" y="28346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소개 미팅</a:t>
            </a:r>
            <a:endParaRPr lang="en-US" sz="2100" dirty="0"/>
          </a:p>
        </p:txBody>
      </p:sp>
      <p:sp>
        <p:nvSpPr>
          <p:cNvPr id="8" name="text_330"/>
          <p:cNvSpPr txBox="1"/>
          <p:nvPr/>
        </p:nvSpPr>
        <p:spPr>
          <a:xfrm>
            <a:off x="822960" y="3383280"/>
            <a:ext cx="2103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귀사의 장면·카메라·운영 환경을 듣고 협업 방식(A–D)을 함께 고릅니다.</a:t>
            </a:r>
            <a:endParaRPr lang="en-US" sz="1400" dirty="0"/>
          </a:p>
        </p:txBody>
      </p:sp>
      <p:sp>
        <p:nvSpPr>
          <p:cNvPr id="9" name="panel_331"/>
          <p:cNvSpPr/>
          <p:nvPr/>
        </p:nvSpPr>
        <p:spPr>
          <a:xfrm>
            <a:off x="3364992" y="1783080"/>
            <a:ext cx="2615184" cy="3566160"/>
          </a:xfrm>
          <a:prstGeom prst="roundRect">
            <a:avLst>
              <a:gd name="adj" fmla="val 2797"/>
            </a:avLst>
          </a:prstGeom>
          <a:solidFill>
            <a:schemeClr val="tx2"/>
          </a:solidFill>
          <a:ln/>
        </p:spPr>
      </p:sp>
      <p:sp>
        <p:nvSpPr>
          <p:cNvPr id="10" name="text_332"/>
          <p:cNvSpPr txBox="1"/>
          <p:nvPr/>
        </p:nvSpPr>
        <p:spPr>
          <a:xfrm>
            <a:off x="3639312" y="201168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</a:t>
            </a:r>
            <a:endParaRPr lang="en-US" sz="4000" dirty="0"/>
          </a:p>
        </p:txBody>
      </p:sp>
      <p:sp>
        <p:nvSpPr>
          <p:cNvPr id="11" name="text_333"/>
          <p:cNvSpPr txBox="1"/>
          <p:nvPr/>
        </p:nvSpPr>
        <p:spPr>
          <a:xfrm>
            <a:off x="4828032" y="21762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1주</a:t>
            </a:r>
            <a:endParaRPr lang="en-US" sz="1500" dirty="0"/>
          </a:p>
        </p:txBody>
      </p:sp>
      <p:sp>
        <p:nvSpPr>
          <p:cNvPr id="12" name="text_334"/>
          <p:cNvSpPr txBox="1"/>
          <p:nvPr/>
        </p:nvSpPr>
        <p:spPr>
          <a:xfrm>
            <a:off x="3639312" y="28346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파일럿 설계</a:t>
            </a:r>
            <a:endParaRPr lang="en-US" sz="2100" dirty="0"/>
          </a:p>
        </p:txBody>
      </p:sp>
      <p:sp>
        <p:nvSpPr>
          <p:cNvPr id="13" name="text_335"/>
          <p:cNvSpPr txBox="1"/>
          <p:nvPr/>
        </p:nvSpPr>
        <p:spPr>
          <a:xfrm>
            <a:off x="3639312" y="3383280"/>
            <a:ext cx="2103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쓸 기능과 지표를 정하고, 성공·실패 기준을 시작 전에 문서로 합의합니다.</a:t>
            </a:r>
            <a:endParaRPr lang="en-US" sz="1400" dirty="0"/>
          </a:p>
        </p:txBody>
      </p:sp>
      <p:sp>
        <p:nvSpPr>
          <p:cNvPr id="14" name="panel_336"/>
          <p:cNvSpPr/>
          <p:nvPr/>
        </p:nvSpPr>
        <p:spPr>
          <a:xfrm>
            <a:off x="6181344" y="1783080"/>
            <a:ext cx="2615184" cy="3566160"/>
          </a:xfrm>
          <a:prstGeom prst="roundRect">
            <a:avLst>
              <a:gd name="adj" fmla="val 2797"/>
            </a:avLst>
          </a:prstGeom>
          <a:solidFill>
            <a:schemeClr val="tx2"/>
          </a:solidFill>
          <a:ln/>
        </p:spPr>
      </p:sp>
      <p:sp>
        <p:nvSpPr>
          <p:cNvPr id="15" name="text_337"/>
          <p:cNvSpPr txBox="1"/>
          <p:nvPr/>
        </p:nvSpPr>
        <p:spPr>
          <a:xfrm>
            <a:off x="6455664" y="201168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3</a:t>
            </a:r>
            <a:endParaRPr lang="en-US" sz="4000" dirty="0"/>
          </a:p>
        </p:txBody>
      </p:sp>
      <p:sp>
        <p:nvSpPr>
          <p:cNvPr id="16" name="text_338"/>
          <p:cNvSpPr txBox="1"/>
          <p:nvPr/>
        </p:nvSpPr>
        <p:spPr>
          <a:xfrm>
            <a:off x="7644384" y="21762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4주</a:t>
            </a:r>
            <a:endParaRPr lang="en-US" sz="1500" dirty="0"/>
          </a:p>
        </p:txBody>
      </p:sp>
      <p:sp>
        <p:nvSpPr>
          <p:cNvPr id="17" name="text_339"/>
          <p:cNvSpPr txBox="1"/>
          <p:nvPr/>
        </p:nvSpPr>
        <p:spPr>
          <a:xfrm>
            <a:off x="6455664" y="28346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파일럿 운영</a:t>
            </a:r>
            <a:endParaRPr lang="en-US" sz="2100" dirty="0"/>
          </a:p>
        </p:txBody>
      </p:sp>
      <p:sp>
        <p:nvSpPr>
          <p:cNvPr id="18" name="text_340"/>
          <p:cNvSpPr txBox="1"/>
          <p:nvPr/>
        </p:nvSpPr>
        <p:spPr>
          <a:xfrm>
            <a:off x="6455664" y="3383280"/>
            <a:ext cx="2103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실제 환경에서 운영하며 로그와 사용자 평가를 모읍니다. 매주 중간 결과를 공유합니다.</a:t>
            </a:r>
            <a:endParaRPr lang="en-US" sz="1400" dirty="0"/>
          </a:p>
        </p:txBody>
      </p:sp>
      <p:sp>
        <p:nvSpPr>
          <p:cNvPr id="19" name="panel_341"/>
          <p:cNvSpPr/>
          <p:nvPr/>
        </p:nvSpPr>
        <p:spPr>
          <a:xfrm>
            <a:off x="8997696" y="1783080"/>
            <a:ext cx="2615184" cy="3566160"/>
          </a:xfrm>
          <a:prstGeom prst="roundRect">
            <a:avLst>
              <a:gd name="adj" fmla="val 2797"/>
            </a:avLst>
          </a:prstGeom>
          <a:solidFill>
            <a:schemeClr val="tx2"/>
          </a:solidFill>
          <a:ln/>
        </p:spPr>
      </p:sp>
      <p:sp>
        <p:nvSpPr>
          <p:cNvPr id="20" name="text_342"/>
          <p:cNvSpPr txBox="1"/>
          <p:nvPr/>
        </p:nvSpPr>
        <p:spPr>
          <a:xfrm>
            <a:off x="9272016" y="201168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4</a:t>
            </a:r>
            <a:endParaRPr lang="en-US" sz="4000" dirty="0"/>
          </a:p>
        </p:txBody>
      </p:sp>
      <p:sp>
        <p:nvSpPr>
          <p:cNvPr id="21" name="text_343"/>
          <p:cNvSpPr txBox="1"/>
          <p:nvPr/>
        </p:nvSpPr>
        <p:spPr>
          <a:xfrm>
            <a:off x="10460736" y="21762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bg2"/>
                </a:solidFill>
              </a:rPr>
              <a:t>1주</a:t>
            </a:r>
            <a:endParaRPr lang="en-US" sz="1500" dirty="0"/>
          </a:p>
        </p:txBody>
      </p:sp>
      <p:sp>
        <p:nvSpPr>
          <p:cNvPr id="22" name="text_344"/>
          <p:cNvSpPr txBox="1"/>
          <p:nvPr/>
        </p:nvSpPr>
        <p:spPr>
          <a:xfrm>
            <a:off x="9272016" y="28346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판정 · 확대</a:t>
            </a:r>
            <a:endParaRPr lang="en-US" sz="2100" dirty="0"/>
          </a:p>
        </p:txBody>
      </p:sp>
      <p:sp>
        <p:nvSpPr>
          <p:cNvPr id="23" name="text_345"/>
          <p:cNvSpPr txBox="1"/>
          <p:nvPr/>
        </p:nvSpPr>
        <p:spPr>
          <a:xfrm>
            <a:off x="9272016" y="3383280"/>
            <a:ext cx="2103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합의한 기준으로 판정합니다. 통과한 범위부터 확대 계획을 세웁니다.</a:t>
            </a:r>
            <a:endParaRPr lang="en-US" sz="1400" dirty="0"/>
          </a:p>
        </p:txBody>
      </p:sp>
      <p:sp>
        <p:nvSpPr>
          <p:cNvPr id="24" name="text_346"/>
          <p:cNvSpPr txBox="1"/>
          <p:nvPr/>
        </p:nvSpPr>
        <p:spPr>
          <a:xfrm>
            <a:off x="548640" y="562356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기간은 예시이며 협업 방식과 범위에 따라 조정합니다.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파일럿 판정 기준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«좋아 보인다»가 아니라 숫자로 판정합니다</a:t>
            </a:r>
            <a:endParaRPr lang="en-US" sz="3400" dirty="0"/>
          </a:p>
        </p:txBody>
      </p:sp>
      <p:graphicFrame>
        <p:nvGraphicFramePr>
          <p:cNvPr id="9" name="table_criteria_3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00400"/>
                <a:gridCol w="3017520"/>
                <a:gridCol w="2651760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지표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측정 방법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판정 기준 예시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SynCam 내부 실측</a:t>
                      </a:r>
                      <a:endParaRPr lang="en-US" sz="13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프레임 유지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운영 중 출력 fps 로그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30 fps에서 드롭 1% 미만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4K · 30 fps 유지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지연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카메라 시각 → 화면 시각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중앙값 기준을 환경별로 합의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중앙값 ≈47 ms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손동작 오작동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평소 작업 표본에서 의도 없는 실행 수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분모(시간)와 함께 합의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표본 기반 규칙 조정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프레이밍 품질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사용자 시청 평가 + 정지 떨림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평가 척도를 사전에 합의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사용 평가로 계수 확정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0131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얼굴 보정 안정성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정지 구간 튐 · 접힘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눈에 띄는 깨짐 0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정지 튐 0.57 px · 접힘 0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A1E24"/>
                    </a:solidFill>
                  </a:tcPr>
                </a:tc>
              </a:tr>
            </a:tbl>
          </a:graphicData>
        </a:graphic>
      </p:graphicFrame>
      <p:sp>
        <p:nvSpPr>
          <p:cNvPr id="5" name="text_348"/>
          <p:cNvSpPr txBox="1"/>
          <p:nvPr/>
        </p:nvSpPr>
        <p:spPr>
          <a:xfrm>
            <a:off x="548640" y="562356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예측을 먼저 적고 결과로 판정합니다. 기준을 결과를 본 뒤에 바꾸지 않습니다 — 바꿀 때는 새 데이터로 다시 판정합니다.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역할 분담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함께 하는 일</a:t>
            </a:r>
            <a:endParaRPr lang="en-US" sz="3400" dirty="0"/>
          </a:p>
        </p:txBody>
      </p:sp>
      <p:sp>
        <p:nvSpPr>
          <p:cNvPr id="4" name="panel_349"/>
          <p:cNvSpPr/>
          <p:nvPr/>
        </p:nvSpPr>
        <p:spPr>
          <a:xfrm>
            <a:off x="548640" y="1783080"/>
            <a:ext cx="5449824" cy="3383280"/>
          </a:xfrm>
          <a:prstGeom prst="roundRect">
            <a:avLst>
              <a:gd name="adj" fmla="val 2162"/>
            </a:avLst>
          </a:prstGeom>
          <a:solidFill>
            <a:schemeClr val="tx2"/>
          </a:solidFill>
          <a:ln/>
        </p:spPr>
      </p:sp>
      <p:sp>
        <p:nvSpPr>
          <p:cNvPr id="5" name="text_350"/>
          <p:cNvSpPr txBox="1"/>
          <p:nvPr/>
        </p:nvSpPr>
        <p:spPr>
          <a:xfrm>
            <a:off x="914400" y="205740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Discover Creator가</a:t>
            </a:r>
            <a:endParaRPr lang="en-US" sz="2400" dirty="0"/>
          </a:p>
        </p:txBody>
      </p:sp>
      <p:sp>
        <p:nvSpPr>
          <p:cNvPr id="6" name="bullets_351"/>
          <p:cNvSpPr txBox="1"/>
          <p:nvPr/>
        </p:nvSpPr>
        <p:spPr>
          <a:xfrm>
            <a:off x="914400" y="2743200"/>
            <a:ext cx="47548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SynCam 설치 · 설정 · 업데이트</a:t>
            </a:r>
            <a:endParaRPr lang="en-US" sz="19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귀사 업무에 맞춘 손동작·프레이밍 설정</a:t>
            </a:r>
            <a:endParaRPr lang="en-US" sz="19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측정 도구와 판정 보고서</a:t>
            </a:r>
            <a:endParaRPr lang="en-US" sz="19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파일럿 기간 기술 지원</a:t>
            </a:r>
            <a:endParaRPr lang="en-US" sz="1900" dirty="0"/>
          </a:p>
        </p:txBody>
      </p:sp>
      <p:sp>
        <p:nvSpPr>
          <p:cNvPr id="7" name="panel_352"/>
          <p:cNvSpPr/>
          <p:nvPr/>
        </p:nvSpPr>
        <p:spPr>
          <a:xfrm>
            <a:off x="6126480" y="1783080"/>
            <a:ext cx="5449824" cy="3383280"/>
          </a:xfrm>
          <a:prstGeom prst="roundRect">
            <a:avLst>
              <a:gd name="adj" fmla="val 2162"/>
            </a:avLst>
          </a:prstGeom>
          <a:solidFill>
            <a:schemeClr val="tx2"/>
          </a:solidFill>
          <a:ln/>
        </p:spPr>
      </p:sp>
      <p:sp>
        <p:nvSpPr>
          <p:cNvPr id="8" name="text_353"/>
          <p:cNvSpPr txBox="1"/>
          <p:nvPr/>
        </p:nvSpPr>
        <p:spPr>
          <a:xfrm>
            <a:off x="6492240" y="205740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귀사가</a:t>
            </a:r>
            <a:endParaRPr lang="en-US" sz="2400" dirty="0"/>
          </a:p>
        </p:txBody>
      </p:sp>
      <p:sp>
        <p:nvSpPr>
          <p:cNvPr id="9" name="bullets_354"/>
          <p:cNvSpPr txBox="1"/>
          <p:nvPr/>
        </p:nvSpPr>
        <p:spPr>
          <a:xfrm>
            <a:off x="6492240" y="2743200"/>
            <a:ext cx="47548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파일럿 장면과 참여자 선정</a:t>
            </a:r>
            <a:endParaRPr lang="en-US" sz="19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사용할 카메라와 Mac 환경</a:t>
            </a:r>
            <a:endParaRPr lang="en-US" sz="19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판정 기준 합의와 사용자 평가 참여</a:t>
            </a:r>
            <a:endParaRPr lang="en-US" sz="19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chemeClr val="bg1"/>
                </a:solidFill>
              </a:rPr>
              <a:t>운영 중 피드백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책임 있는 AI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얼굴을 다루는 기능의 원칙</a:t>
            </a:r>
            <a:endParaRPr lang="en-US" sz="3400" dirty="0"/>
          </a:p>
        </p:txBody>
      </p:sp>
      <p:pic>
        <p:nvPicPr>
          <p:cNvPr id="4" name="img_face_mosaic_355" descr="face_mosai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783080"/>
            <a:ext cx="3200400" cy="3694176"/>
          </a:xfrm>
          <a:prstGeom prst="rect">
            <a:avLst/>
          </a:prstGeom>
        </p:spPr>
      </p:pic>
      <p:sp>
        <p:nvSpPr>
          <p:cNvPr id="5" name="bracket_356"/>
          <p:cNvSpPr/>
          <p:nvPr/>
        </p:nvSpPr>
        <p:spPr>
          <a:xfrm>
            <a:off x="612648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357"/>
          <p:cNvSpPr/>
          <p:nvPr/>
        </p:nvSpPr>
        <p:spPr>
          <a:xfrm>
            <a:off x="612648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358"/>
          <p:cNvSpPr/>
          <p:nvPr/>
        </p:nvSpPr>
        <p:spPr>
          <a:xfrm>
            <a:off x="3666744" y="170992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359"/>
          <p:cNvSpPr/>
          <p:nvPr/>
        </p:nvSpPr>
        <p:spPr>
          <a:xfrm>
            <a:off x="3959352" y="1709928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360"/>
          <p:cNvSpPr/>
          <p:nvPr/>
        </p:nvSpPr>
        <p:spPr>
          <a:xfrm>
            <a:off x="612648" y="555040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361"/>
          <p:cNvSpPr/>
          <p:nvPr/>
        </p:nvSpPr>
        <p:spPr>
          <a:xfrm>
            <a:off x="612648" y="5257800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362"/>
          <p:cNvSpPr/>
          <p:nvPr/>
        </p:nvSpPr>
        <p:spPr>
          <a:xfrm>
            <a:off x="3666744" y="5550408"/>
            <a:ext cx="292608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bracket_363"/>
          <p:cNvSpPr/>
          <p:nvPr/>
        </p:nvSpPr>
        <p:spPr>
          <a:xfrm>
            <a:off x="3959352" y="5257800"/>
            <a:ext cx="91" cy="29260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3" name="bullets_364"/>
          <p:cNvSpPr txBox="1"/>
          <p:nvPr/>
        </p:nvSpPr>
        <p:spPr>
          <a:xfrm>
            <a:off x="4343400" y="1783080"/>
            <a:ext cx="72237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기기 안에서만</a:t>
            </a:r>
            <a:pPr indent="0" marL="0">
              <a:spcAft>
                <a:spcPts val="1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 — 영상·얼굴 데이터를 외부로 보내지 않습니다.</a:t>
            </a:r>
            <a:endParaRPr lang="en-US" sz="18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저장하지 않음</a:t>
            </a:r>
            <a:pPr indent="0" marL="0">
              <a:spcAft>
                <a:spcPts val="1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 — 녹화 기능이 없고, 합성 중 프레임은 저장되지 않습니다.</a:t>
            </a:r>
            <a:endParaRPr lang="en-US" sz="18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출처 있는 얼굴만</a:t>
            </a:r>
            <a:pPr indent="0" marL="0">
              <a:spcAft>
                <a:spcPts val="1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 — 합성할 얼굴은 본인 · 동의 · 생성 얼굴만 등록됩니다.</a:t>
            </a:r>
            <a:endParaRPr lang="en-US" sz="18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보이게 표시</a:t>
            </a:r>
            <a:pPr indent="0" marL="0">
              <a:spcAft>
                <a:spcPts val="1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 — 합성 중에는 «얼굴 합성 중»이 화면에 표시됩니다.</a:t>
            </a:r>
            <a:endParaRPr lang="en-US" sz="18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익명화는 사칭이 아니게</a:t>
            </a:r>
            <a:pPr indent="0" marL="0">
              <a:spcAft>
                <a:spcPts val="1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 — 가리기 목적에는 실존하지 않는 얼굴만 씁니다.</a:t>
            </a:r>
            <a:endParaRPr lang="en-US" sz="1800" dirty="0"/>
          </a:p>
          <a:p>
            <a:pPr marL="203200" indent="-203200">
              <a:spcAft>
                <a:spcPts val="1600"/>
              </a:spcAft>
              <a:buSzPct val="10000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라이선스 확인</a:t>
            </a:r>
            <a:pPr indent="0" marL="0">
              <a:spcAft>
                <a:spcPts val="16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 — 공개 라이선스(Apache-2.0)가 확인된 모델만 제품 경로에 넣습니다.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현재 상태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정직하게 말씀드리는 현재</a:t>
            </a:r>
            <a:endParaRPr lang="en-US" sz="3400" dirty="0"/>
          </a:p>
        </p:txBody>
      </p:sp>
      <p:sp>
        <p:nvSpPr>
          <p:cNvPr id="4" name="panel_365"/>
          <p:cNvSpPr/>
          <p:nvPr/>
        </p:nvSpPr>
        <p:spPr>
          <a:xfrm>
            <a:off x="548640" y="178308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/>
        </p:spPr>
      </p:sp>
      <p:sp>
        <p:nvSpPr>
          <p:cNvPr id="5" name="text_366"/>
          <p:cNvSpPr txBox="1"/>
          <p:nvPr/>
        </p:nvSpPr>
        <p:spPr>
          <a:xfrm>
            <a:off x="82296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지금 가능</a:t>
            </a:r>
            <a:endParaRPr lang="en-US" sz="2100" dirty="0"/>
          </a:p>
        </p:txBody>
      </p:sp>
      <p:sp>
        <p:nvSpPr>
          <p:cNvPr id="6" name="bullets_367"/>
          <p:cNvSpPr txBox="1"/>
          <p:nvPr/>
        </p:nvSpPr>
        <p:spPr>
          <a:xfrm>
            <a:off x="822960" y="269748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Mac 앱: 센터 스테이지 미리보기 · 추적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손동작 실행(앱 열기 · 메뉴 · 미디어 · 종료)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얼굴 보정 · 모자이크 · 합성(안전장치 포함)</a:t>
            </a:r>
            <a:endParaRPr lang="en-US" sz="1600" dirty="0"/>
          </a:p>
        </p:txBody>
      </p:sp>
      <p:sp>
        <p:nvSpPr>
          <p:cNvPr id="7" name="panel_368"/>
          <p:cNvSpPr/>
          <p:nvPr/>
        </p:nvSpPr>
        <p:spPr>
          <a:xfrm>
            <a:off x="4270248" y="178308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/>
        </p:spPr>
      </p:sp>
      <p:sp>
        <p:nvSpPr>
          <p:cNvPr id="8" name="text_369"/>
          <p:cNvSpPr txBox="1"/>
          <p:nvPr/>
        </p:nvSpPr>
        <p:spPr>
          <a:xfrm>
            <a:off x="4544568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준비 중</a:t>
            </a:r>
            <a:endParaRPr lang="en-US" sz="2100" dirty="0"/>
          </a:p>
        </p:txBody>
      </p:sp>
      <p:sp>
        <p:nvSpPr>
          <p:cNvPr id="9" name="bullets_370"/>
          <p:cNvSpPr txBox="1"/>
          <p:nvPr/>
        </p:nvSpPr>
        <p:spPr>
          <a:xfrm>
            <a:off x="4544568" y="269748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가상 카메라 — 다른 앱(Zoom 등)으로 출력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확장 코드 완료, 배포 서명 단계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iPhone · Android 손동작 이식</a:t>
            </a:r>
            <a:endParaRPr lang="en-US" sz="1600" dirty="0"/>
          </a:p>
        </p:txBody>
      </p:sp>
      <p:sp>
        <p:nvSpPr>
          <p:cNvPr id="10" name="panel_371"/>
          <p:cNvSpPr/>
          <p:nvPr/>
        </p:nvSpPr>
        <p:spPr>
          <a:xfrm>
            <a:off x="7991856" y="178308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tx2"/>
          </a:solidFill>
          <a:ln/>
        </p:spPr>
      </p:sp>
      <p:sp>
        <p:nvSpPr>
          <p:cNvPr id="11" name="text_372"/>
          <p:cNvSpPr txBox="1"/>
          <p:nvPr/>
        </p:nvSpPr>
        <p:spPr>
          <a:xfrm>
            <a:off x="8266176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협의로 정할 것</a:t>
            </a:r>
            <a:endParaRPr lang="en-US" sz="2100" dirty="0"/>
          </a:p>
        </p:txBody>
      </p:sp>
      <p:sp>
        <p:nvSpPr>
          <p:cNvPr id="12" name="bullets_373"/>
          <p:cNvSpPr txBox="1"/>
          <p:nvPr/>
        </p:nvSpPr>
        <p:spPr>
          <a:xfrm>
            <a:off x="8266176" y="269748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배포 형태와 설치 방식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라이선스 조건과 가격</a:t>
            </a:r>
            <a:endParaRPr lang="en-US" sz="16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지원 범위와 일정</a:t>
            </a:r>
            <a:endParaRPr lang="en-US" sz="1600" dirty="0"/>
          </a:p>
        </p:txBody>
      </p:sp>
      <p:sp>
        <p:nvSpPr>
          <p:cNvPr id="13" name="text_374"/>
          <p:cNvSpPr txBox="1"/>
          <p:nvPr/>
        </p:nvSpPr>
        <p:spPr>
          <a:xfrm>
            <a:off x="548640" y="53492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지금 단계에서 결과 영상은 SynCam 미리보기 창에서 확인합니다. 파일럿은 이 범위에서 시작할 수 있습니다.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30분 소개 미팅으로 시작합니다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4747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① 장면과 환경 듣기  →  ② 협업 방식 선택  →  ③ 판정 기준 합의</a:t>
            </a:r>
            <a:endParaRPr lang="en-US" sz="2000" dirty="0"/>
          </a:p>
        </p:txBody>
      </p:sp>
      <p:sp>
        <p:nvSpPr>
          <p:cNvPr id="4" name="bracket_375"/>
          <p:cNvSpPr/>
          <p:nvPr/>
        </p:nvSpPr>
        <p:spPr>
          <a:xfrm>
            <a:off x="2377440" y="160020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5" name="bracket_376"/>
          <p:cNvSpPr/>
          <p:nvPr/>
        </p:nvSpPr>
        <p:spPr>
          <a:xfrm>
            <a:off x="2377440" y="16002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6" name="bracket_377"/>
          <p:cNvSpPr/>
          <p:nvPr/>
        </p:nvSpPr>
        <p:spPr>
          <a:xfrm>
            <a:off x="9445752" y="160020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7" name="bracket_378"/>
          <p:cNvSpPr/>
          <p:nvPr/>
        </p:nvSpPr>
        <p:spPr>
          <a:xfrm>
            <a:off x="9811512" y="16002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8" name="bracket_379"/>
          <p:cNvSpPr/>
          <p:nvPr/>
        </p:nvSpPr>
        <p:spPr>
          <a:xfrm>
            <a:off x="2377440" y="470916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9" name="bracket_380"/>
          <p:cNvSpPr/>
          <p:nvPr/>
        </p:nvSpPr>
        <p:spPr>
          <a:xfrm>
            <a:off x="2377440" y="43434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0" name="bracket_381"/>
          <p:cNvSpPr/>
          <p:nvPr/>
        </p:nvSpPr>
        <p:spPr>
          <a:xfrm>
            <a:off x="9445752" y="4709160"/>
            <a:ext cx="365760" cy="91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1" name="bracket_382"/>
          <p:cNvSpPr/>
          <p:nvPr/>
        </p:nvSpPr>
        <p:spPr>
          <a:xfrm>
            <a:off x="9811512" y="4343400"/>
            <a:ext cx="91" cy="365760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olid"/>
          </a:ln>
        </p:spPr>
      </p:sp>
      <p:sp>
        <p:nvSpPr>
          <p:cNvPr id="12" name="text_383"/>
          <p:cNvSpPr txBox="1"/>
          <p:nvPr/>
        </p:nvSpPr>
        <p:spPr>
          <a:xfrm>
            <a:off x="822960" y="5029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syncam.pages.dev</a:t>
            </a:r>
            <a:endParaRPr lang="en-US" sz="2400" dirty="0"/>
          </a:p>
        </p:txBody>
      </p:sp>
      <p:sp>
        <p:nvSpPr>
          <p:cNvPr id="13" name="text_384">
            <a:hlinkClick r:id="rId1" tooltip=""/>
          </p:cNvPr>
          <p:cNvSpPr txBox="1"/>
          <p:nvPr/>
        </p:nvSpPr>
        <p:spPr>
          <a:xfrm>
            <a:off x="822960" y="55321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u="sng" dirty="0">
                <a:solidFill>
                  <a:schemeClr val="bg2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Discover Creator · dylan.kim@discovercreator.com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nCam">
  <a:themeElements>
    <a:clrScheme name="SynCam">
      <a:dk1>
        <a:srgbClr val="0B0D10"/>
      </a:dk1>
      <a:lt1>
        <a:srgbClr val="F3F2EF"/>
      </a:lt1>
      <a:dk2>
        <a:srgbClr val="1A1E24"/>
      </a:dk2>
      <a:lt2>
        <a:srgbClr val="8B9099"/>
      </a:lt2>
      <a:accent1>
        <a:srgbClr val="FF5A1F"/>
      </a:accent1>
      <a:accent2>
        <a:srgbClr val="3D5CFF"/>
      </a:accent2>
      <a:accent3>
        <a:srgbClr val="5A606A"/>
      </a:accent3>
      <a:accent4>
        <a:srgbClr val="2A2F37"/>
      </a:accent4>
      <a:accent5>
        <a:srgbClr val="C9C7C2"/>
      </a:accent5>
      <a:accent6>
        <a:srgbClr val="101318"/>
      </a:accent6>
      <a:hlink>
        <a:srgbClr val="FF5A1F"/>
      </a:hlink>
      <a:folHlink>
        <a:srgbClr val="C9C7C2"/>
      </a:folHlink>
    </a:clrScheme>
    <a:fontScheme name="SynCam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Discover Creator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SynCam 협업 제안서</dc:title>
  <dc:subject>이미 있는 카메라에 AI 카메라 경험을</dc:subject>
  <dc:creator>Discover Creator</dc:creator>
  <cp:lastModifiedBy>Discover Creator</cp:lastModifiedBy>
  <cp:revision>1</cp:revision>
  <dcterms:created xsi:type="dcterms:W3CDTF">2026-10-30T00:31:25Z</dcterms:created>
  <dcterms:modified xsi:type="dcterms:W3CDTF">2026-10-30T00:31:25Z</dcterms:modified>
</cp:coreProperties>
</file>